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426" r:id="rId5"/>
    <p:sldId id="500" r:id="rId6"/>
    <p:sldId id="505" r:id="rId7"/>
    <p:sldId id="462" r:id="rId8"/>
    <p:sldId id="504" r:id="rId9"/>
    <p:sldId id="506" r:id="rId10"/>
    <p:sldId id="511" r:id="rId11"/>
    <p:sldId id="508" r:id="rId12"/>
    <p:sldId id="513" r:id="rId13"/>
    <p:sldId id="512" r:id="rId14"/>
    <p:sldId id="440" r:id="rId15"/>
    <p:sldId id="458" r:id="rId16"/>
    <p:sldId id="514" r:id="rId17"/>
    <p:sldId id="515" r:id="rId18"/>
    <p:sldId id="516" r:id="rId19"/>
    <p:sldId id="522" r:id="rId20"/>
    <p:sldId id="499" r:id="rId21"/>
    <p:sldId id="519" r:id="rId22"/>
    <p:sldId id="524" r:id="rId23"/>
    <p:sldId id="525" r:id="rId24"/>
    <p:sldId id="529" r:id="rId25"/>
    <p:sldId id="527" r:id="rId26"/>
    <p:sldId id="536" r:id="rId27"/>
    <p:sldId id="528" r:id="rId28"/>
    <p:sldId id="530" r:id="rId29"/>
    <p:sldId id="534" r:id="rId30"/>
    <p:sldId id="493" r:id="rId31"/>
    <p:sldId id="532" r:id="rId32"/>
    <p:sldId id="533" r:id="rId33"/>
    <p:sldId id="517" r:id="rId34"/>
    <p:sldId id="520" r:id="rId35"/>
    <p:sldId id="526" r:id="rId36"/>
    <p:sldId id="518" r:id="rId37"/>
    <p:sldId id="521" r:id="rId38"/>
    <p:sldId id="523" r:id="rId3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" initials="A" lastIdx="1" clrIdx="0">
    <p:extLst>
      <p:ext uri="{19B8F6BF-5375-455C-9EA6-DF929625EA0E}">
        <p15:presenceInfo xmlns:p15="http://schemas.microsoft.com/office/powerpoint/2012/main" userId="ADM" providerId="None"/>
      </p:ext>
    </p:extLst>
  </p:cmAuthor>
  <p:cmAuthor id="2" name="Криницына Татьяна Олеговна" initials="КТО" lastIdx="2" clrIdx="1">
    <p:extLst>
      <p:ext uri="{19B8F6BF-5375-455C-9EA6-DF929625EA0E}">
        <p15:presenceInfo xmlns:p15="http://schemas.microsoft.com/office/powerpoint/2012/main" userId="Криницына Татьяна Олег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CC"/>
    <a:srgbClr val="B3BABD"/>
    <a:srgbClr val="66FF66"/>
    <a:srgbClr val="00CC00"/>
    <a:srgbClr val="0099FF"/>
    <a:srgbClr val="0033CC"/>
    <a:srgbClr val="000066"/>
    <a:srgbClr val="031953"/>
    <a:srgbClr val="6DF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5182" autoAdjust="0"/>
  </p:normalViewPr>
  <p:slideViewPr>
    <p:cSldViewPr snapToGrid="0">
      <p:cViewPr varScale="1">
        <p:scale>
          <a:sx n="81" d="100"/>
          <a:sy n="81" d="100"/>
        </p:scale>
        <p:origin x="108" y="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EA12-5074-4CA9-B9A2-C38D3F952FA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A612-C203-475D-9248-A953352DF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085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A612-C203-475D-9248-A953352DF88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5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A11-F796-4F02-BE5C-140BD26648D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51AC-53AF-4DC8-8DD9-A1D2F2848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5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A11-F796-4F02-BE5C-140BD26648D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51AC-53AF-4DC8-8DD9-A1D2F2848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8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A11-F796-4F02-BE5C-140BD26648D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51AC-53AF-4DC8-8DD9-A1D2F2848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40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A11-F796-4F02-BE5C-140BD26648D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51AC-53AF-4DC8-8DD9-A1D2F2848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A11-F796-4F02-BE5C-140BD26648D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51AC-53AF-4DC8-8DD9-A1D2F2848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A11-F796-4F02-BE5C-140BD26648D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51AC-53AF-4DC8-8DD9-A1D2F2848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1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A11-F796-4F02-BE5C-140BD26648D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51AC-53AF-4DC8-8DD9-A1D2F2848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A11-F796-4F02-BE5C-140BD26648D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51AC-53AF-4DC8-8DD9-A1D2F2848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9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A11-F796-4F02-BE5C-140BD26648D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51AC-53AF-4DC8-8DD9-A1D2F2848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0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A11-F796-4F02-BE5C-140BD26648D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51AC-53AF-4DC8-8DD9-A1D2F2848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1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A11-F796-4F02-BE5C-140BD26648D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51AC-53AF-4DC8-8DD9-A1D2F2848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C3A11-F796-4F02-BE5C-140BD26648D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551AC-53AF-4DC8-8DD9-A1D2F2848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96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35EDE3-2426-403C-95C7-8F5EE415D5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422344-F9D6-471D-8C7D-27F15CC1A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2" y="385970"/>
            <a:ext cx="3733355" cy="2056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2BDF5FD-00D7-4843-A33C-730D08F84F84}"/>
              </a:ext>
            </a:extLst>
          </p:cNvPr>
          <p:cNvSpPr/>
          <p:nvPr/>
        </p:nvSpPr>
        <p:spPr>
          <a:xfrm>
            <a:off x="274319" y="4876763"/>
            <a:ext cx="88696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Arial" panose="020B0604020202020204" pitchFamily="34" charset="0"/>
              </a:rPr>
              <a:t>ПРИЁМНАЯ КАМПАНИЯ</a:t>
            </a:r>
          </a:p>
          <a:p>
            <a:r>
              <a:rPr lang="ru-RU" sz="540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Arial" panose="020B0604020202020204" pitchFamily="34" charset="0"/>
              </a:rPr>
              <a:t>2024-2025</a:t>
            </a:r>
            <a:endParaRPr lang="ru-RU" sz="5400" dirty="0">
              <a:ln w="381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  <a:ea typeface="Roboto Lt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8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A1096-312C-4C0C-9131-BF19F0C1423A}"/>
              </a:ext>
            </a:extLst>
          </p:cNvPr>
          <p:cNvSpPr/>
          <p:nvPr/>
        </p:nvSpPr>
        <p:spPr>
          <a:xfrm>
            <a:off x="137159" y="6204374"/>
            <a:ext cx="8869681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ИМЕЕТСЯ СТУДЕНЧЕСКОЕ ОБЩЕЖИТИЕ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2DFCEA-A0ED-49AD-81B9-0E76B9B9C423}"/>
              </a:ext>
            </a:extLst>
          </p:cNvPr>
          <p:cNvCxnSpPr>
            <a:cxnSpLocks/>
          </p:cNvCxnSpPr>
          <p:nvPr/>
        </p:nvCxnSpPr>
        <p:spPr>
          <a:xfrm>
            <a:off x="226424" y="6134928"/>
            <a:ext cx="4615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 descr="Изображение выглядит как дорога, небо, внешний, улица&#10;&#10;Автоматически созданное описание">
            <a:extLst>
              <a:ext uri="{FF2B5EF4-FFF2-40B4-BE49-F238E27FC236}">
                <a16:creationId xmlns:a16="http://schemas.microsoft.com/office/drawing/2014/main" id="{6F754338-1084-4131-98C8-71F43DFA30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4"/>
          <a:stretch/>
        </p:blipFill>
        <p:spPr>
          <a:xfrm>
            <a:off x="687978" y="497981"/>
            <a:ext cx="7785463" cy="4685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2451DF-6141-4943-AF54-E5BE880789C1}"/>
              </a:ext>
            </a:extLst>
          </p:cNvPr>
          <p:cNvSpPr/>
          <p:nvPr/>
        </p:nvSpPr>
        <p:spPr>
          <a:xfrm>
            <a:off x="598713" y="5183192"/>
            <a:ext cx="2913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ea typeface="Arial Unicode MS" pitchFamily="34" charset="-128"/>
                <a:cs typeface="Segoe UI Semilight" panose="020B0402040204020203" pitchFamily="34" charset="0"/>
              </a:rPr>
              <a:t>Общежитие</a:t>
            </a:r>
          </a:p>
          <a:p>
            <a:r>
              <a:rPr lang="ru-RU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ea typeface="Arial Unicode MS" pitchFamily="34" charset="-128"/>
                <a:cs typeface="Segoe UI Semilight" panose="020B0402040204020203" pitchFamily="34" charset="0"/>
              </a:rPr>
              <a:t>(ул. Ленина, 10)</a:t>
            </a:r>
          </a:p>
        </p:txBody>
      </p:sp>
    </p:spTree>
    <p:extLst>
      <p:ext uri="{BB962C8B-B14F-4D97-AF65-F5344CB8AC3E}">
        <p14:creationId xmlns:p14="http://schemas.microsoft.com/office/powerpoint/2010/main" val="41774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036FEC-06F5-4DBE-A2A8-A31B639219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4" r="36138"/>
          <a:stretch/>
        </p:blipFill>
        <p:spPr>
          <a:xfrm>
            <a:off x="0" y="0"/>
            <a:ext cx="3927566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89EE67A-326A-43B6-B9CB-2BA128D9B28E}"/>
              </a:ext>
            </a:extLst>
          </p:cNvPr>
          <p:cNvSpPr/>
          <p:nvPr/>
        </p:nvSpPr>
        <p:spPr>
          <a:xfrm rot="16200000">
            <a:off x="-329215" y="2607082"/>
            <a:ext cx="65628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ВЫСШЕЕ</a:t>
            </a:r>
          </a:p>
          <a:p>
            <a:r>
              <a:rPr lang="ru-RU" sz="600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ОБРАЗОВАНИЕ</a:t>
            </a:r>
            <a:endParaRPr lang="ru-RU" sz="5400" dirty="0">
              <a:ln w="381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  <a:ea typeface="Roboto Lt" pitchFamily="2" charset="0"/>
              <a:cs typeface="Segoe UI Semilight" panose="020B04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9A7052-4A56-4124-8936-C61B35902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1" b="15887"/>
          <a:stretch/>
        </p:blipFill>
        <p:spPr>
          <a:xfrm>
            <a:off x="6191794" y="1630945"/>
            <a:ext cx="2952206" cy="52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A1096-312C-4C0C-9131-BF19F0C1423A}"/>
              </a:ext>
            </a:extLst>
          </p:cNvPr>
          <p:cNvSpPr/>
          <p:nvPr/>
        </p:nvSpPr>
        <p:spPr>
          <a:xfrm>
            <a:off x="137159" y="6203882"/>
            <a:ext cx="8869681" cy="5693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31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ОЧНАЯ ФОРМА ОБУЧЕНИЯ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2DFCEA-A0ED-49AD-81B9-0E76B9B9C423}"/>
              </a:ext>
            </a:extLst>
          </p:cNvPr>
          <p:cNvCxnSpPr>
            <a:cxnSpLocks/>
          </p:cNvCxnSpPr>
          <p:nvPr/>
        </p:nvCxnSpPr>
        <p:spPr>
          <a:xfrm>
            <a:off x="243840" y="6203882"/>
            <a:ext cx="4615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F210F19-6D6F-453B-AC22-3C7108AC5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687394"/>
              </p:ext>
            </p:extLst>
          </p:nvPr>
        </p:nvGraphicFramePr>
        <p:xfrm>
          <a:off x="227512" y="543431"/>
          <a:ext cx="4101738" cy="52098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1738">
                  <a:extLst>
                    <a:ext uri="{9D8B030D-6E8A-4147-A177-3AD203B41FA5}">
                      <a16:colId xmlns:a16="http://schemas.microsoft.com/office/drawing/2014/main" val="518833964"/>
                    </a:ext>
                  </a:extLst>
                </a:gridCol>
              </a:tblGrid>
              <a:tr h="10304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Segoe UI Semilight" panose="020B0402040204020203" pitchFamily="34" charset="0"/>
                        </a:rPr>
                        <a:t>44.03.05 Педагогическое образование (с двумя профилями подготовки)</a:t>
                      </a:r>
                      <a:endParaRPr lang="ru-RU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285311"/>
                  </a:ext>
                </a:extLst>
              </a:tr>
              <a:tr h="7167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Начальное образование;</a:t>
                      </a:r>
                      <a:b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дошкольное образование</a:t>
                      </a: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7398360"/>
                  </a:ext>
                </a:extLst>
              </a:tr>
              <a:tr h="70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Русский язык; иностранный язык </a:t>
                      </a:r>
                      <a:b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(английский язык)</a:t>
                      </a:r>
                      <a:endParaRPr lang="ru-RU" sz="1800" b="0" i="0" u="none" strike="noStrike" dirty="0">
                        <a:ln w="952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2975178"/>
                  </a:ext>
                </a:extLst>
              </a:tr>
              <a:tr h="53934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История; право</a:t>
                      </a:r>
                      <a:endParaRPr lang="ru-RU" sz="1800" b="0" i="0" u="none" strike="noStrike" dirty="0">
                        <a:ln w="952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5965284"/>
                  </a:ext>
                </a:extLst>
              </a:tr>
              <a:tr h="54790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Математика; </a:t>
                      </a:r>
                      <a:r>
                        <a:rPr lang="ru-RU" sz="18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  <a:endParaRPr lang="ru-RU" sz="1800" b="0" i="0" u="none" strike="noStrike" dirty="0">
                        <a:ln w="952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3187767"/>
                  </a:ext>
                </a:extLst>
              </a:tr>
              <a:tr h="9837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Технологическое образование; экономика</a:t>
                      </a: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6860861"/>
                  </a:ext>
                </a:extLst>
              </a:tr>
              <a:tr h="689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Биология; география</a:t>
                      </a:r>
                      <a:endParaRPr lang="ru-RU" sz="1800" u="none" strike="noStrike" dirty="0">
                        <a:ln w="9525">
                          <a:solidFill>
                            <a:schemeClr val="tx1"/>
                          </a:solidFill>
                        </a:ln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565678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7D11BE-0493-46C6-BC31-658EA3E90AB6}"/>
              </a:ext>
            </a:extLst>
          </p:cNvPr>
          <p:cNvSpPr/>
          <p:nvPr/>
        </p:nvSpPr>
        <p:spPr>
          <a:xfrm>
            <a:off x="4711338" y="370591"/>
            <a:ext cx="3672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Вступительные </a:t>
            </a:r>
            <a:br>
              <a:rPr lang="ru-RU" sz="20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</a:br>
            <a:r>
              <a:rPr lang="ru-RU" sz="20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испытания </a:t>
            </a:r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FE3888CD-FA58-40FA-B4D8-2DBE2FD1D5EF}"/>
              </a:ext>
            </a:extLst>
          </p:cNvPr>
          <p:cNvSpPr/>
          <p:nvPr/>
        </p:nvSpPr>
        <p:spPr>
          <a:xfrm>
            <a:off x="4723312" y="1065447"/>
            <a:ext cx="4042954" cy="164074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На базе аттестата </a:t>
            </a:r>
          </a:p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по результатам ЕГЭ:</a:t>
            </a:r>
          </a:p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русский язык (40)</a:t>
            </a:r>
          </a:p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обществознание (45)</a:t>
            </a:r>
          </a:p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профессиональное испытание (40)</a:t>
            </a:r>
          </a:p>
          <a:p>
            <a:endParaRPr lang="ru-RU" sz="20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id="{7BA6C693-3657-4A46-A8BA-D78BE583EB45}"/>
              </a:ext>
            </a:extLst>
          </p:cNvPr>
          <p:cNvSpPr/>
          <p:nvPr/>
        </p:nvSpPr>
        <p:spPr>
          <a:xfrm>
            <a:off x="4711338" y="2790924"/>
            <a:ext cx="4042954" cy="2203033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На базе диплома СПО (тестирование):</a:t>
            </a:r>
          </a:p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русский язык (40)</a:t>
            </a:r>
          </a:p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оценка профессиональных компетенций в сфере образования и педагогики (40)</a:t>
            </a:r>
          </a:p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профессиональное испытание (40)</a:t>
            </a:r>
          </a:p>
          <a:p>
            <a:endParaRPr lang="ru-RU" sz="20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106ABB-31C3-48D9-8880-0AC453C782C9}"/>
              </a:ext>
            </a:extLst>
          </p:cNvPr>
          <p:cNvSpPr/>
          <p:nvPr/>
        </p:nvSpPr>
        <p:spPr>
          <a:xfrm>
            <a:off x="3817620" y="4971401"/>
            <a:ext cx="3672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200</a:t>
            </a:r>
            <a:endParaRPr lang="ru-RU" sz="4000" b="1" dirty="0">
              <a:ln>
                <a:solidFill>
                  <a:sysClr val="windowText" lastClr="000000"/>
                </a:solidFill>
              </a:ln>
              <a:latin typeface="Century Gothic" panose="020B0502020202020204" pitchFamily="34" charset="0"/>
              <a:cs typeface="Segoe UI Semilight" panose="020B0402040204020203" pitchFamily="34" charset="0"/>
            </a:endParaRPr>
          </a:p>
          <a:p>
            <a:pPr lvl="0" algn="ctr" defTabSz="914400"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бюджетные места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4344D05-F73F-4ECD-9DD8-B9BB6E832EFE}"/>
              </a:ext>
            </a:extLst>
          </p:cNvPr>
          <p:cNvSpPr/>
          <p:nvPr/>
        </p:nvSpPr>
        <p:spPr>
          <a:xfrm>
            <a:off x="5873932" y="5479232"/>
            <a:ext cx="3672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1</a:t>
            </a:r>
            <a:r>
              <a:rPr lang="ru-RU" sz="40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0</a:t>
            </a:r>
          </a:p>
          <a:p>
            <a:pPr lvl="0" algn="ctr" defTabSz="914400"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платные места</a:t>
            </a:r>
          </a:p>
        </p:txBody>
      </p:sp>
    </p:spTree>
    <p:extLst>
      <p:ext uri="{BB962C8B-B14F-4D97-AF65-F5344CB8AC3E}">
        <p14:creationId xmlns:p14="http://schemas.microsoft.com/office/powerpoint/2010/main" val="114324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A1096-312C-4C0C-9131-BF19F0C1423A}"/>
              </a:ext>
            </a:extLst>
          </p:cNvPr>
          <p:cNvSpPr/>
          <p:nvPr/>
        </p:nvSpPr>
        <p:spPr>
          <a:xfrm>
            <a:off x="137159" y="6203882"/>
            <a:ext cx="8869681" cy="5693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31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ЗАОЧНАЯ ФОРМА ОБУЧЕНИЯ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2DFCEA-A0ED-49AD-81B9-0E76B9B9C423}"/>
              </a:ext>
            </a:extLst>
          </p:cNvPr>
          <p:cNvCxnSpPr>
            <a:cxnSpLocks/>
          </p:cNvCxnSpPr>
          <p:nvPr/>
        </p:nvCxnSpPr>
        <p:spPr>
          <a:xfrm>
            <a:off x="243840" y="6203882"/>
            <a:ext cx="4615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F210F19-6D6F-453B-AC22-3C7108AC5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286495"/>
              </p:ext>
            </p:extLst>
          </p:nvPr>
        </p:nvGraphicFramePr>
        <p:xfrm>
          <a:off x="247651" y="943789"/>
          <a:ext cx="4042954" cy="34281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42954">
                  <a:extLst>
                    <a:ext uri="{9D8B030D-6E8A-4147-A177-3AD203B41FA5}">
                      <a16:colId xmlns:a16="http://schemas.microsoft.com/office/drawing/2014/main" val="518833964"/>
                    </a:ext>
                  </a:extLst>
                </a:gridCol>
              </a:tblGrid>
              <a:tr h="1048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Segoe UI Semilight" panose="020B0402040204020203" pitchFamily="34" charset="0"/>
                        </a:rPr>
                        <a:t>44.03.01 Педагогическое образование</a:t>
                      </a: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285311"/>
                  </a:ext>
                </a:extLst>
              </a:tr>
              <a:tr h="6382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Начальное образование</a:t>
                      </a: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7398360"/>
                  </a:ext>
                </a:extLst>
              </a:tr>
              <a:tr h="63572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Технологическое образование</a:t>
                      </a:r>
                      <a:endParaRPr lang="ru-RU" sz="1800" b="0" i="0" u="none" strike="noStrike" dirty="0" smtClean="0">
                        <a:ln w="952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l" fontAlgn="b"/>
                      <a:endParaRPr lang="ru-RU" sz="1800" b="0" i="0" u="none" strike="noStrike" dirty="0">
                        <a:ln w="952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297517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Физкультурное образование</a:t>
                      </a:r>
                      <a:endParaRPr lang="ru-RU" sz="1800" b="0" i="0" u="none" strike="noStrike" dirty="0" smtClean="0">
                        <a:ln w="952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l" fontAlgn="b"/>
                      <a:endParaRPr lang="ru-RU" sz="1800" b="0" i="0" u="none" strike="noStrike" dirty="0">
                        <a:ln w="952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5965284"/>
                  </a:ext>
                </a:extLst>
              </a:tr>
              <a:tr h="55734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ln w="952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3187767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7D11BE-0493-46C6-BC31-658EA3E90AB6}"/>
              </a:ext>
            </a:extLst>
          </p:cNvPr>
          <p:cNvSpPr/>
          <p:nvPr/>
        </p:nvSpPr>
        <p:spPr>
          <a:xfrm>
            <a:off x="4711338" y="370591"/>
            <a:ext cx="3672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Вступительные </a:t>
            </a:r>
            <a:br>
              <a:rPr lang="ru-RU" sz="20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</a:br>
            <a:r>
              <a:rPr lang="ru-RU" sz="20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испытания</a:t>
            </a:r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FE3888CD-FA58-40FA-B4D8-2DBE2FD1D5EF}"/>
              </a:ext>
            </a:extLst>
          </p:cNvPr>
          <p:cNvSpPr/>
          <p:nvPr/>
        </p:nvSpPr>
        <p:spPr>
          <a:xfrm>
            <a:off x="4723312" y="1121120"/>
            <a:ext cx="4042954" cy="1604603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На базе аттестата </a:t>
            </a:r>
          </a:p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по результатам ЕГЭ:</a:t>
            </a:r>
          </a:p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русский язык (40)</a:t>
            </a:r>
          </a:p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обществознание (45)</a:t>
            </a:r>
          </a:p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профессиональное испытание (40)</a:t>
            </a:r>
          </a:p>
          <a:p>
            <a:endParaRPr lang="ru-RU" sz="20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id="{7BA6C693-3657-4A46-A8BA-D78BE583EB45}"/>
              </a:ext>
            </a:extLst>
          </p:cNvPr>
          <p:cNvSpPr/>
          <p:nvPr/>
        </p:nvSpPr>
        <p:spPr>
          <a:xfrm>
            <a:off x="4723312" y="2833273"/>
            <a:ext cx="4042954" cy="217029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На базе диплома СПО (тестирование):</a:t>
            </a:r>
          </a:p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русский язык (40)</a:t>
            </a:r>
          </a:p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оценка профессиональных компетенций в сфере образования и педагогики (40)</a:t>
            </a:r>
          </a:p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профессиональное испытание (40)</a:t>
            </a:r>
          </a:p>
          <a:p>
            <a:endParaRPr lang="ru-RU" sz="20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4344D05-F73F-4ECD-9DD8-B9BB6E832EFE}"/>
              </a:ext>
            </a:extLst>
          </p:cNvPr>
          <p:cNvSpPr/>
          <p:nvPr/>
        </p:nvSpPr>
        <p:spPr>
          <a:xfrm>
            <a:off x="4908369" y="5111117"/>
            <a:ext cx="3672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60</a:t>
            </a:r>
            <a:endParaRPr lang="ru-RU" sz="4000" b="1" dirty="0">
              <a:ln>
                <a:solidFill>
                  <a:sysClr val="windowText" lastClr="000000"/>
                </a:solidFill>
              </a:ln>
              <a:latin typeface="Century Gothic" panose="020B0502020202020204" pitchFamily="34" charset="0"/>
              <a:cs typeface="Segoe UI Semilight" panose="020B0402040204020203" pitchFamily="34" charset="0"/>
            </a:endParaRPr>
          </a:p>
          <a:p>
            <a:pPr lvl="0" algn="ctr" defTabSz="914400"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платные места</a:t>
            </a:r>
          </a:p>
        </p:txBody>
      </p:sp>
    </p:spTree>
    <p:extLst>
      <p:ext uri="{BB962C8B-B14F-4D97-AF65-F5344CB8AC3E}">
        <p14:creationId xmlns:p14="http://schemas.microsoft.com/office/powerpoint/2010/main" val="90304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A1096-312C-4C0C-9131-BF19F0C1423A}"/>
              </a:ext>
            </a:extLst>
          </p:cNvPr>
          <p:cNvSpPr/>
          <p:nvPr/>
        </p:nvSpPr>
        <p:spPr>
          <a:xfrm>
            <a:off x="137159" y="6203882"/>
            <a:ext cx="8869681" cy="5693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31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ЗАОЧНАЯ ФОРМА ОБУЧЕНИЯ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2DFCEA-A0ED-49AD-81B9-0E76B9B9C423}"/>
              </a:ext>
            </a:extLst>
          </p:cNvPr>
          <p:cNvCxnSpPr>
            <a:cxnSpLocks/>
          </p:cNvCxnSpPr>
          <p:nvPr/>
        </p:nvCxnSpPr>
        <p:spPr>
          <a:xfrm>
            <a:off x="243840" y="6203882"/>
            <a:ext cx="4615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F210F19-6D6F-453B-AC22-3C7108AC5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314936"/>
              </p:ext>
            </p:extLst>
          </p:nvPr>
        </p:nvGraphicFramePr>
        <p:xfrm>
          <a:off x="234044" y="2103416"/>
          <a:ext cx="4042954" cy="17773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42954">
                  <a:extLst>
                    <a:ext uri="{9D8B030D-6E8A-4147-A177-3AD203B41FA5}">
                      <a16:colId xmlns:a16="http://schemas.microsoft.com/office/drawing/2014/main" val="518833964"/>
                    </a:ext>
                  </a:extLst>
                </a:gridCol>
              </a:tblGrid>
              <a:tr h="1048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Segoe UI Semilight" panose="020B0402040204020203" pitchFamily="34" charset="0"/>
                        </a:rPr>
                        <a:t>44.03.02 Психолого-педагогическое образование</a:t>
                      </a: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285311"/>
                  </a:ext>
                </a:extLst>
              </a:tr>
              <a:tr h="7291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Психология и социальная педагогика</a:t>
                      </a: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739836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7D11BE-0493-46C6-BC31-658EA3E90AB6}"/>
              </a:ext>
            </a:extLst>
          </p:cNvPr>
          <p:cNvSpPr/>
          <p:nvPr/>
        </p:nvSpPr>
        <p:spPr>
          <a:xfrm>
            <a:off x="4711338" y="370591"/>
            <a:ext cx="3672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Вступительные </a:t>
            </a:r>
            <a:br>
              <a:rPr lang="ru-RU" sz="20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</a:br>
            <a:r>
              <a:rPr lang="ru-RU" sz="20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испытания</a:t>
            </a:r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FE3888CD-FA58-40FA-B4D8-2DBE2FD1D5EF}"/>
              </a:ext>
            </a:extLst>
          </p:cNvPr>
          <p:cNvSpPr/>
          <p:nvPr/>
        </p:nvSpPr>
        <p:spPr>
          <a:xfrm>
            <a:off x="4511043" y="1109382"/>
            <a:ext cx="4632958" cy="221186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На базе аттестата </a:t>
            </a:r>
          </a:p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по результатам ЕГЭ: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русский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язык (40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б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иология (39)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По выбору: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обществознание (45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); математика*(39); иностранный язык (30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ru-RU" sz="20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id="{7BA6C693-3657-4A46-A8BA-D78BE583EB45}"/>
              </a:ext>
            </a:extLst>
          </p:cNvPr>
          <p:cNvSpPr/>
          <p:nvPr/>
        </p:nvSpPr>
        <p:spPr>
          <a:xfrm>
            <a:off x="4711338" y="3445880"/>
            <a:ext cx="4042954" cy="211444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На базе диплома СПО (тестирование):</a:t>
            </a:r>
          </a:p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русский язык (40)</a:t>
            </a:r>
          </a:p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оценка профессиональных компетенций в сфере образования и педагогики (40)</a:t>
            </a:r>
          </a:p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основы педагогики </a:t>
            </a:r>
            <a:b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и психологии (40)</a:t>
            </a:r>
          </a:p>
          <a:p>
            <a:endParaRPr lang="ru-RU" sz="20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4344D05-F73F-4ECD-9DD8-B9BB6E832EFE}"/>
              </a:ext>
            </a:extLst>
          </p:cNvPr>
          <p:cNvSpPr/>
          <p:nvPr/>
        </p:nvSpPr>
        <p:spPr>
          <a:xfrm>
            <a:off x="5334001" y="5560320"/>
            <a:ext cx="3672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40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20</a:t>
            </a:r>
          </a:p>
          <a:p>
            <a:pPr lvl="0" algn="ctr" defTabSz="914400"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платные места</a:t>
            </a:r>
          </a:p>
        </p:txBody>
      </p:sp>
    </p:spTree>
    <p:extLst>
      <p:ext uri="{BB962C8B-B14F-4D97-AF65-F5344CB8AC3E}">
        <p14:creationId xmlns:p14="http://schemas.microsoft.com/office/powerpoint/2010/main" val="30981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A1096-312C-4C0C-9131-BF19F0C1423A}"/>
              </a:ext>
            </a:extLst>
          </p:cNvPr>
          <p:cNvSpPr/>
          <p:nvPr/>
        </p:nvSpPr>
        <p:spPr>
          <a:xfrm>
            <a:off x="137159" y="6203882"/>
            <a:ext cx="8869681" cy="5693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31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ЗАОЧНАЯ ФОРМА ОБУЧЕНИЯ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2DFCEA-A0ED-49AD-81B9-0E76B9B9C423}"/>
              </a:ext>
            </a:extLst>
          </p:cNvPr>
          <p:cNvCxnSpPr>
            <a:cxnSpLocks/>
          </p:cNvCxnSpPr>
          <p:nvPr/>
        </p:nvCxnSpPr>
        <p:spPr>
          <a:xfrm>
            <a:off x="243840" y="6203882"/>
            <a:ext cx="4615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F210F19-6D6F-453B-AC22-3C7108AC5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099285"/>
              </p:ext>
            </p:extLst>
          </p:nvPr>
        </p:nvGraphicFramePr>
        <p:xfrm>
          <a:off x="234044" y="1801796"/>
          <a:ext cx="4042954" cy="18711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42954">
                  <a:extLst>
                    <a:ext uri="{9D8B030D-6E8A-4147-A177-3AD203B41FA5}">
                      <a16:colId xmlns:a16="http://schemas.microsoft.com/office/drawing/2014/main" val="518833964"/>
                    </a:ext>
                  </a:extLst>
                </a:gridCol>
              </a:tblGrid>
              <a:tr h="1048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Segoe UI Semilight" panose="020B0402040204020203" pitchFamily="34" charset="0"/>
                        </a:rPr>
                        <a:t>44.03.04 Профессиональное </a:t>
                      </a:r>
                      <a:r>
                        <a:rPr lang="ru-RU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Segoe UI Semilight" panose="020B0402040204020203" pitchFamily="34" charset="0"/>
                        </a:rPr>
                        <a:t>обучение (по отраслям)</a:t>
                      </a:r>
                      <a:endParaRPr lang="ru-RU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285311"/>
                  </a:ext>
                </a:extLst>
              </a:tr>
              <a:tr h="7291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Правоведение </a:t>
                      </a:r>
                      <a:br>
                        <a:rPr lang="ru-RU" sz="18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и правоохранительная деятельность</a:t>
                      </a: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739836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7D11BE-0493-46C6-BC31-658EA3E90AB6}"/>
              </a:ext>
            </a:extLst>
          </p:cNvPr>
          <p:cNvSpPr/>
          <p:nvPr/>
        </p:nvSpPr>
        <p:spPr>
          <a:xfrm>
            <a:off x="4711338" y="370591"/>
            <a:ext cx="3672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Вступительные </a:t>
            </a:r>
            <a:br>
              <a:rPr lang="ru-RU" sz="20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</a:br>
            <a:r>
              <a:rPr lang="ru-RU" sz="20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испытания</a:t>
            </a:r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FE3888CD-FA58-40FA-B4D8-2DBE2FD1D5EF}"/>
              </a:ext>
            </a:extLst>
          </p:cNvPr>
          <p:cNvSpPr/>
          <p:nvPr/>
        </p:nvSpPr>
        <p:spPr>
          <a:xfrm>
            <a:off x="4723312" y="1078476"/>
            <a:ext cx="4042954" cy="1689889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На базе аттестата </a:t>
            </a:r>
          </a:p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по результатам ЕГЭ:</a:t>
            </a:r>
          </a:p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русский язык (40)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математика*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(39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п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рофессиональное испытание (40)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ru-RU" sz="20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id="{7BA6C693-3657-4A46-A8BA-D78BE583EB45}"/>
              </a:ext>
            </a:extLst>
          </p:cNvPr>
          <p:cNvSpPr/>
          <p:nvPr/>
        </p:nvSpPr>
        <p:spPr>
          <a:xfrm>
            <a:off x="4723312" y="2899260"/>
            <a:ext cx="4042954" cy="2204227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На базе диплома СПО (тестирование):</a:t>
            </a:r>
          </a:p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русский язык (40)</a:t>
            </a:r>
          </a:p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оценка профессиональных компетенций в сфере образования и педагогики (40)</a:t>
            </a:r>
          </a:p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п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рофессиональное испытание (40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endParaRPr lang="ru-RU" sz="20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4344D05-F73F-4ECD-9DD8-B9BB6E832EFE}"/>
              </a:ext>
            </a:extLst>
          </p:cNvPr>
          <p:cNvSpPr/>
          <p:nvPr/>
        </p:nvSpPr>
        <p:spPr>
          <a:xfrm>
            <a:off x="4908369" y="5188218"/>
            <a:ext cx="3672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40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2</a:t>
            </a: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0</a:t>
            </a:r>
            <a:endParaRPr lang="ru-RU" sz="4000" b="1" dirty="0">
              <a:ln>
                <a:solidFill>
                  <a:sysClr val="windowText" lastClr="000000"/>
                </a:solidFill>
              </a:ln>
              <a:latin typeface="Century Gothic" panose="020B0502020202020204" pitchFamily="34" charset="0"/>
              <a:cs typeface="Segoe UI Semilight" panose="020B0402040204020203" pitchFamily="34" charset="0"/>
            </a:endParaRPr>
          </a:p>
          <a:p>
            <a:pPr lvl="0" algn="ctr" defTabSz="914400"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платные места</a:t>
            </a:r>
          </a:p>
        </p:txBody>
      </p:sp>
    </p:spTree>
    <p:extLst>
      <p:ext uri="{BB962C8B-B14F-4D97-AF65-F5344CB8AC3E}">
        <p14:creationId xmlns:p14="http://schemas.microsoft.com/office/powerpoint/2010/main" val="233776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7" y="468883"/>
            <a:ext cx="8690073" cy="551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FE3888CD-FA58-40FA-B4D8-2DBE2FD1D5EF}"/>
              </a:ext>
            </a:extLst>
          </p:cNvPr>
          <p:cNvSpPr/>
          <p:nvPr/>
        </p:nvSpPr>
        <p:spPr>
          <a:xfrm>
            <a:off x="229867" y="5067803"/>
            <a:ext cx="5952857" cy="1585339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Выпускники Ишимского педагогического института им. П.П. Ершова (филиала) ТюмГУ получают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диплом о высшем образовании государственного образца Тюменского госуниверситета </a:t>
            </a:r>
          </a:p>
          <a:p>
            <a:endParaRPr lang="ru-RU" sz="20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6993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036FEC-06F5-4DBE-A2A8-A31B639219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4" r="36138"/>
          <a:stretch/>
        </p:blipFill>
        <p:spPr>
          <a:xfrm>
            <a:off x="0" y="0"/>
            <a:ext cx="3927566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89EE67A-326A-43B6-B9CB-2BA128D9B28E}"/>
              </a:ext>
            </a:extLst>
          </p:cNvPr>
          <p:cNvSpPr/>
          <p:nvPr/>
        </p:nvSpPr>
        <p:spPr>
          <a:xfrm rot="16200000">
            <a:off x="-583248" y="2347186"/>
            <a:ext cx="72673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ДОПОЛНИТЕЛЬНОЕ</a:t>
            </a:r>
          </a:p>
          <a:p>
            <a:r>
              <a:rPr lang="ru-RU" sz="540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ОБРАЗОВАНИЕ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9A7052-4A56-4124-8936-C61B35902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1" b="15887"/>
          <a:stretch/>
        </p:blipFill>
        <p:spPr>
          <a:xfrm>
            <a:off x="6191794" y="1630945"/>
            <a:ext cx="2952206" cy="52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9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F210F19-6D6F-453B-AC22-3C7108AC5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426403"/>
              </p:ext>
            </p:extLst>
          </p:nvPr>
        </p:nvGraphicFramePr>
        <p:xfrm>
          <a:off x="5106491" y="1986528"/>
          <a:ext cx="3716381" cy="2069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16381">
                  <a:extLst>
                    <a:ext uri="{9D8B030D-6E8A-4147-A177-3AD203B41FA5}">
                      <a16:colId xmlns:a16="http://schemas.microsoft.com/office/drawing/2014/main" val="518833964"/>
                    </a:ext>
                  </a:extLst>
                </a:gridCol>
              </a:tblGrid>
              <a:tr h="730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Segoe UI Semilight" panose="020B0402040204020203" pitchFamily="34" charset="0"/>
                        </a:rPr>
                        <a:t>Подготовительные курсы</a:t>
                      </a: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28531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Подготовка к ОГЭ и ЕГЭ</a:t>
                      </a: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7398360"/>
                  </a:ext>
                </a:extLst>
              </a:tr>
              <a:tr h="7291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Подготовительные курсы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к вступительным испытаниям</a:t>
                      </a: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5416563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F31B0BD-9F42-48E4-9061-3BEE57EDD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65169"/>
              </p:ext>
            </p:extLst>
          </p:nvPr>
        </p:nvGraphicFramePr>
        <p:xfrm>
          <a:off x="145868" y="54196"/>
          <a:ext cx="4850082" cy="589403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50082">
                  <a:extLst>
                    <a:ext uri="{9D8B030D-6E8A-4147-A177-3AD203B41FA5}">
                      <a16:colId xmlns:a16="http://schemas.microsoft.com/office/drawing/2014/main" val="518833964"/>
                    </a:ext>
                  </a:extLst>
                </a:gridCol>
              </a:tblGrid>
              <a:tr h="773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Segoe UI Semilight" panose="020B0402040204020203" pitchFamily="34" charset="0"/>
                        </a:rPr>
                        <a:t>Программы профессиональной переподготовки</a:t>
                      </a: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285311"/>
                  </a:ext>
                </a:extLst>
              </a:tr>
              <a:tr h="5988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Государственное и </a:t>
                      </a:r>
                      <a:r>
                        <a:rPr lang="ru-RU" sz="16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муниципальное</a:t>
                      </a:r>
                      <a:r>
                        <a:rPr lang="ru-RU" sz="1600" u="none" strike="noStrike" baseline="0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управление</a:t>
                      </a:r>
                      <a:endParaRPr lang="ru-RU" sz="1600" u="none" strike="noStrike" dirty="0">
                        <a:ln w="9525">
                          <a:solidFill>
                            <a:schemeClr val="tx1"/>
                          </a:solidFill>
                        </a:ln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7398360"/>
                  </a:ext>
                </a:extLst>
              </a:tr>
              <a:tr h="3856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Право и правоохранительная </a:t>
                      </a:r>
                      <a:r>
                        <a:rPr lang="ru-RU" sz="16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деятельность</a:t>
                      </a:r>
                      <a:endParaRPr lang="ru-RU" sz="1600" u="none" strike="noStrike" dirty="0">
                        <a:ln w="9525">
                          <a:solidFill>
                            <a:schemeClr val="tx1"/>
                          </a:solidFill>
                        </a:ln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5416563"/>
                  </a:ext>
                </a:extLst>
              </a:tr>
              <a:tr h="4164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Учитель русского </a:t>
                      </a:r>
                      <a:r>
                        <a:rPr lang="ru-RU" sz="16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языка и </a:t>
                      </a:r>
                      <a:r>
                        <a:rPr lang="ru-RU" sz="16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литературы</a:t>
                      </a:r>
                      <a:endParaRPr lang="ru-RU" sz="1600" u="none" strike="noStrike" dirty="0">
                        <a:ln w="9525">
                          <a:solidFill>
                            <a:schemeClr val="tx1"/>
                          </a:solidFill>
                        </a:ln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8664701"/>
                  </a:ext>
                </a:extLst>
              </a:tr>
              <a:tr h="48888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Логопедия. Работа</a:t>
                      </a:r>
                      <a:r>
                        <a:rPr lang="ru-RU" sz="1600" u="none" strike="noStrike" baseline="0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 с обучающимися с нарушениями речи и коммуникации</a:t>
                      </a:r>
                      <a:endParaRPr lang="ru-RU" sz="1600" u="none" strike="noStrike" dirty="0">
                        <a:ln w="9525">
                          <a:solidFill>
                            <a:schemeClr val="tx1"/>
                          </a:solidFill>
                        </a:ln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807752"/>
                  </a:ext>
                </a:extLst>
              </a:tr>
              <a:tr h="6295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Педагогика и методика дошкольного образования (Воспитатель)</a:t>
                      </a: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7298663"/>
                  </a:ext>
                </a:extLst>
              </a:tr>
              <a:tr h="6212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Педагогика и методика начального образования (Учитель начальных классов)</a:t>
                      </a: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8224598"/>
                  </a:ext>
                </a:extLst>
              </a:tr>
              <a:tr h="410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Психология в сфере образования</a:t>
                      </a:r>
                      <a:endParaRPr lang="ru-RU" sz="1600" u="none" strike="noStrike" dirty="0">
                        <a:ln w="9525">
                          <a:solidFill>
                            <a:schemeClr val="tx1"/>
                          </a:solidFill>
                        </a:ln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2737750"/>
                  </a:ext>
                </a:extLst>
              </a:tr>
              <a:tr h="5666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Педагог</a:t>
                      </a:r>
                      <a:r>
                        <a:rPr lang="ru-RU" sz="1600" u="none" strike="noStrike" baseline="0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 дополнительного образования (образовательная робототехника)</a:t>
                      </a:r>
                      <a:endParaRPr lang="ru-RU" sz="1600" u="none" strike="noStrike" dirty="0">
                        <a:ln w="9525">
                          <a:solidFill>
                            <a:schemeClr val="tx1"/>
                          </a:solidFill>
                        </a:ln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3624504"/>
                  </a:ext>
                </a:extLst>
              </a:tr>
              <a:tr h="5014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Основы</a:t>
                      </a:r>
                      <a:r>
                        <a:rPr lang="ru-RU" sz="1600" u="none" strike="noStrike" baseline="0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 безопасности жизнедеятельности и начальная военная/медицинская подготовка</a:t>
                      </a:r>
                      <a:endParaRPr lang="ru-RU" sz="1600" u="none" strike="noStrike" dirty="0">
                        <a:ln w="9525">
                          <a:solidFill>
                            <a:schemeClr val="tx1"/>
                          </a:solidFill>
                        </a:ln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661262"/>
                  </a:ext>
                </a:extLst>
              </a:tr>
              <a:tr h="5014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Основы журналистики и литературного творчества</a:t>
                      </a:r>
                      <a:endParaRPr lang="ru-RU" sz="1600" u="none" strike="noStrike" dirty="0">
                        <a:ln w="9525">
                          <a:solidFill>
                            <a:schemeClr val="tx1"/>
                          </a:solidFill>
                        </a:ln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0728862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B67758-3650-495C-9E6A-4EBB8B55EBB7}"/>
              </a:ext>
            </a:extLst>
          </p:cNvPr>
          <p:cNvSpPr/>
          <p:nvPr/>
        </p:nvSpPr>
        <p:spPr>
          <a:xfrm>
            <a:off x="106682" y="61444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defRPr/>
            </a:pPr>
            <a:r>
              <a:rPr lang="ru-RU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+ Программы повышения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678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036FEC-06F5-4DBE-A2A8-A31B639219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4" r="36138"/>
          <a:stretch/>
        </p:blipFill>
        <p:spPr>
          <a:xfrm>
            <a:off x="0" y="0"/>
            <a:ext cx="3927566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89EE67A-326A-43B6-B9CB-2BA128D9B28E}"/>
              </a:ext>
            </a:extLst>
          </p:cNvPr>
          <p:cNvSpPr/>
          <p:nvPr/>
        </p:nvSpPr>
        <p:spPr>
          <a:xfrm rot="16200000">
            <a:off x="-167750" y="2762684"/>
            <a:ext cx="7267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ПРОЕКТЫ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9A7052-4A56-4124-8936-C61B35902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1" b="15887"/>
          <a:stretch/>
        </p:blipFill>
        <p:spPr>
          <a:xfrm>
            <a:off x="6191794" y="1630945"/>
            <a:ext cx="2952206" cy="52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1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036FEC-06F5-4DBE-A2A8-A31B639219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4" r="36138"/>
          <a:stretch/>
        </p:blipFill>
        <p:spPr>
          <a:xfrm>
            <a:off x="0" y="0"/>
            <a:ext cx="3927566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89EE67A-326A-43B6-B9CB-2BA128D9B28E}"/>
              </a:ext>
            </a:extLst>
          </p:cNvPr>
          <p:cNvSpPr/>
          <p:nvPr/>
        </p:nvSpPr>
        <p:spPr>
          <a:xfrm rot="16200000">
            <a:off x="138312" y="3068747"/>
            <a:ext cx="6562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ПРЕИМУЩЕСТВА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9A7052-4A56-4124-8936-C61B35902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1" b="15887"/>
          <a:stretch/>
        </p:blipFill>
        <p:spPr>
          <a:xfrm>
            <a:off x="6191794" y="1630945"/>
            <a:ext cx="2952206" cy="52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A1096-312C-4C0C-9131-BF19F0C1423A}"/>
              </a:ext>
            </a:extLst>
          </p:cNvPr>
          <p:cNvSpPr/>
          <p:nvPr/>
        </p:nvSpPr>
        <p:spPr>
          <a:xfrm>
            <a:off x="137159" y="6249046"/>
            <a:ext cx="8869681" cy="5078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7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КАНИКУЛЯРНАЯ ШКОЛА «ЕРШОВЪ»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2DFCEA-A0ED-49AD-81B9-0E76B9B9C423}"/>
              </a:ext>
            </a:extLst>
          </p:cNvPr>
          <p:cNvCxnSpPr>
            <a:cxnSpLocks/>
          </p:cNvCxnSpPr>
          <p:nvPr/>
        </p:nvCxnSpPr>
        <p:spPr>
          <a:xfrm>
            <a:off x="235131" y="6203882"/>
            <a:ext cx="4615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FE3888CD-FA58-40FA-B4D8-2DBE2FD1D5EF}"/>
              </a:ext>
            </a:extLst>
          </p:cNvPr>
          <p:cNvSpPr/>
          <p:nvPr/>
        </p:nvSpPr>
        <p:spPr>
          <a:xfrm>
            <a:off x="4362723" y="2921239"/>
            <a:ext cx="4461240" cy="140284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знакомство с институтом, факультетами, профилями, посещение занятий по программе вуза</a:t>
            </a:r>
          </a:p>
          <a:p>
            <a:endParaRPr lang="ru-RU" sz="20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4DDC64AC-8319-41DE-9D63-701AB22D8CA4}"/>
              </a:ext>
            </a:extLst>
          </p:cNvPr>
          <p:cNvSpPr/>
          <p:nvPr/>
        </p:nvSpPr>
        <p:spPr>
          <a:xfrm>
            <a:off x="4343128" y="4595005"/>
            <a:ext cx="4461240" cy="1474956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тестирование, подготовка к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профиспытаниям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, работа в творческих мастерских, занятия спортом, активный отдых и др.</a:t>
            </a:r>
          </a:p>
          <a:p>
            <a:endParaRPr lang="ru-RU" sz="20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6ECDE9-3335-40BA-9DCE-E523CC7AD024}"/>
              </a:ext>
            </a:extLst>
          </p:cNvPr>
          <p:cNvSpPr/>
          <p:nvPr/>
        </p:nvSpPr>
        <p:spPr>
          <a:xfrm>
            <a:off x="137159" y="493519"/>
            <a:ext cx="3906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Каникулы с пользой!</a:t>
            </a:r>
          </a:p>
        </p:txBody>
      </p:sp>
      <p:pic>
        <p:nvPicPr>
          <p:cNvPr id="10" name="Picture 6" descr="C:\Users\пользователь\Desktop\autumn-png-black-and-white--1600.png">
            <a:extLst>
              <a:ext uri="{FF2B5EF4-FFF2-40B4-BE49-F238E27FC236}">
                <a16:creationId xmlns:a16="http://schemas.microsoft.com/office/drawing/2014/main" id="{3EE32925-7A37-4B0E-9456-801172411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632" y="1727345"/>
            <a:ext cx="571504" cy="571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4" descr="C:\Users\пользователь\Desktop\1e4cb2e03f2f23188afd6326c1ccd15b.png">
            <a:extLst>
              <a:ext uri="{FF2B5EF4-FFF2-40B4-BE49-F238E27FC236}">
                <a16:creationId xmlns:a16="http://schemas.microsoft.com/office/drawing/2014/main" id="{A0E6B503-5854-4B53-AFFF-362EA3ED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933" y="3143248"/>
            <a:ext cx="571504" cy="571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9" descr="C:\Users\пользователь\Desktop\115660.png">
            <a:extLst>
              <a:ext uri="{FF2B5EF4-FFF2-40B4-BE49-F238E27FC236}">
                <a16:creationId xmlns:a16="http://schemas.microsoft.com/office/drawing/2014/main" id="{F7B83E9C-D156-41C8-9134-40E871D0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632" y="4430899"/>
            <a:ext cx="642942" cy="642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DF0258F-3337-4BBA-8BD2-3FE460017BFD}"/>
              </a:ext>
            </a:extLst>
          </p:cNvPr>
          <p:cNvSpPr/>
          <p:nvPr/>
        </p:nvSpPr>
        <p:spPr>
          <a:xfrm>
            <a:off x="982437" y="1788774"/>
            <a:ext cx="2605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4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Осенняя школа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58AD247-5989-4086-9A81-C3F48D998484}"/>
              </a:ext>
            </a:extLst>
          </p:cNvPr>
          <p:cNvSpPr/>
          <p:nvPr/>
        </p:nvSpPr>
        <p:spPr>
          <a:xfrm>
            <a:off x="982437" y="3194812"/>
            <a:ext cx="23936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4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Зимняя школа</a:t>
            </a:r>
          </a:p>
          <a:p>
            <a:pPr lvl="0" defTabSz="914400">
              <a:defRPr/>
            </a:pPr>
            <a:endParaRPr lang="ru-RU" sz="2400" dirty="0">
              <a:ln>
                <a:solidFill>
                  <a:sysClr val="windowText" lastClr="000000"/>
                </a:solidFill>
              </a:ln>
              <a:latin typeface="Century Gothic" panose="020B0502020202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1625A81-54D0-4263-BD1D-41A6A434D607}"/>
              </a:ext>
            </a:extLst>
          </p:cNvPr>
          <p:cNvSpPr/>
          <p:nvPr/>
        </p:nvSpPr>
        <p:spPr>
          <a:xfrm>
            <a:off x="982437" y="4518789"/>
            <a:ext cx="2714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4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Весенняя школа</a:t>
            </a:r>
          </a:p>
        </p:txBody>
      </p:sp>
      <p:pic>
        <p:nvPicPr>
          <p:cNvPr id="17" name="Рисунок 16" descr="Изображение выглядит как текст, человек, внутренн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DF0AA01D-F959-4687-BAF5-266BFFE7BA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93" y="312817"/>
            <a:ext cx="3532461" cy="2337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5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-1" y="4404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A1096-312C-4C0C-9131-BF19F0C1423A}"/>
              </a:ext>
            </a:extLst>
          </p:cNvPr>
          <p:cNvSpPr/>
          <p:nvPr/>
        </p:nvSpPr>
        <p:spPr>
          <a:xfrm>
            <a:off x="137159" y="6249046"/>
            <a:ext cx="8869681" cy="5078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7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КАНИКУЛЯРНАЯ ШКОЛА «ЕРШОВЪ»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2DFCEA-A0ED-49AD-81B9-0E76B9B9C423}"/>
              </a:ext>
            </a:extLst>
          </p:cNvPr>
          <p:cNvCxnSpPr>
            <a:cxnSpLocks/>
          </p:cNvCxnSpPr>
          <p:nvPr/>
        </p:nvCxnSpPr>
        <p:spPr>
          <a:xfrm>
            <a:off x="235131" y="6203882"/>
            <a:ext cx="4615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6ECDE9-3335-40BA-9DCE-E523CC7AD024}"/>
              </a:ext>
            </a:extLst>
          </p:cNvPr>
          <p:cNvSpPr/>
          <p:nvPr/>
        </p:nvSpPr>
        <p:spPr>
          <a:xfrm>
            <a:off x="137159" y="493519"/>
            <a:ext cx="3906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Каникулы с пользой!</a:t>
            </a:r>
          </a:p>
        </p:txBody>
      </p:sp>
      <p:pic>
        <p:nvPicPr>
          <p:cNvPr id="1026" name="Picture 2" descr="https://sun9-47.userapi.com/impg/sfYOpuGeOnBDbLYtL97Z0U60Mm0hB-hwIUa21A/2HGhiQqB2sQ.jpg?size=1000x667&amp;quality=95&amp;sign=5fcbb94d477ce3ec90211662052dae0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794">
            <a:off x="5177765" y="3663804"/>
            <a:ext cx="3680893" cy="2455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9.userapi.com/impg/EWcyazyihrfC4IiOfsAD0LYubcHkuN-Z9cN9Kg/LKIbA5mwkhs.jpg?size=1000x644&amp;quality=95&amp;sign=9cd7bd4fbfa08c0a794a23d4df7fcf12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4" r="24478"/>
          <a:stretch/>
        </p:blipFill>
        <p:spPr bwMode="auto">
          <a:xfrm>
            <a:off x="235131" y="2356429"/>
            <a:ext cx="4338532" cy="3182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78.userapi.com/impg/G8m3Ru809lzzqYOk-BcSkX_wYba_KtdTIB5wAg/5bcLEdhBxPM.jpg?size=1624x1080&amp;quality=95&amp;sign=779f50f20ca93dc6bace25546ecf9de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48" y="350385"/>
            <a:ext cx="3976714" cy="2644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6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3476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A1096-312C-4C0C-9131-BF19F0C1423A}"/>
              </a:ext>
            </a:extLst>
          </p:cNvPr>
          <p:cNvSpPr/>
          <p:nvPr/>
        </p:nvSpPr>
        <p:spPr>
          <a:xfrm>
            <a:off x="137159" y="6249046"/>
            <a:ext cx="9144000" cy="5078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7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ПСИХОЛОГО-ПЕДАГОГИЧЕСКИЙ КЛАСС «НЕ УРОК»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2DFCEA-A0ED-49AD-81B9-0E76B9B9C423}"/>
              </a:ext>
            </a:extLst>
          </p:cNvPr>
          <p:cNvCxnSpPr>
            <a:cxnSpLocks/>
          </p:cNvCxnSpPr>
          <p:nvPr/>
        </p:nvCxnSpPr>
        <p:spPr>
          <a:xfrm>
            <a:off x="235131" y="6203882"/>
            <a:ext cx="4615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adm\Desktop\Downloads\listovka1.png">
            <a:extLst>
              <a:ext uri="{FF2B5EF4-FFF2-40B4-BE49-F238E27FC236}">
                <a16:creationId xmlns:a16="http://schemas.microsoft.com/office/drawing/2014/main" id="{7A33C94F-7A15-4D5A-93A0-6995BC350C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131" y="159479"/>
            <a:ext cx="2148840" cy="2805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3" descr="C:\Users\adm\Desktop\Downloads\listovka2.png">
            <a:extLst>
              <a:ext uri="{FF2B5EF4-FFF2-40B4-BE49-F238E27FC236}">
                <a16:creationId xmlns:a16="http://schemas.microsoft.com/office/drawing/2014/main" id="{4C9C8EC3-F45B-49A5-8A3D-99ECA5E59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235" y="3074776"/>
            <a:ext cx="2139736" cy="2974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https://sun9-31.userapi.com/impg/Xm9DGL4BnUQw19pDTb-vxMvBcLRWefrF5c3LSg/wj7OFr1j8cI.jpg?size=2560x1695&amp;quality=95&amp;sign=88790a721349e46300a847e6ce9a7f1f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"/>
          <a:stretch/>
        </p:blipFill>
        <p:spPr bwMode="auto">
          <a:xfrm>
            <a:off x="5669281" y="4137484"/>
            <a:ext cx="3331202" cy="211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65.userapi.com/impg/q_VQM5sE3fnpzkQ5eQvMxFL78ez2HBywrt7LBQ/12KWuFORn04.jpg?size=2560x1707&amp;quality=95&amp;sign=7823e03e372adf2a2a3718c38f565f71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899" y="142402"/>
            <a:ext cx="3731584" cy="2488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sun9-15.userapi.com/impg/ykloEsdxzAUvEcjepCNg1Ynct_FUfuCJEcoyrQ/GcejtX_5bX0.jpg?size=2560x1695&amp;quality=95&amp;sign=7363a917f2de5eb746c48ab85e5471b3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85" y="2209365"/>
            <a:ext cx="3308864" cy="2190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A1096-312C-4C0C-9131-BF19F0C1423A}"/>
              </a:ext>
            </a:extLst>
          </p:cNvPr>
          <p:cNvSpPr/>
          <p:nvPr/>
        </p:nvSpPr>
        <p:spPr>
          <a:xfrm>
            <a:off x="137159" y="6249046"/>
            <a:ext cx="9144000" cy="5078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700" dirty="0" smtClean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УНИВЕРСИТЕТСКИЕ СУББОТЫ</a:t>
            </a:r>
            <a:endParaRPr lang="ru-RU" sz="2700" dirty="0">
              <a:ln w="19050"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  <a:ea typeface="Roboto Lt" pitchFamily="2" charset="0"/>
              <a:cs typeface="Segoe UI Semilight" panose="020B0402040204020203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2DFCEA-A0ED-49AD-81B9-0E76B9B9C423}"/>
              </a:ext>
            </a:extLst>
          </p:cNvPr>
          <p:cNvCxnSpPr>
            <a:cxnSpLocks/>
          </p:cNvCxnSpPr>
          <p:nvPr/>
        </p:nvCxnSpPr>
        <p:spPr>
          <a:xfrm>
            <a:off x="235131" y="6203882"/>
            <a:ext cx="4615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21" r="1042" b="435"/>
          <a:stretch/>
        </p:blipFill>
        <p:spPr>
          <a:xfrm>
            <a:off x="4013117" y="273798"/>
            <a:ext cx="4779818" cy="5763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1441880"/>
            <a:ext cx="3426922" cy="3426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1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F210F19-6D6F-453B-AC22-3C7108AC5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42235"/>
              </p:ext>
            </p:extLst>
          </p:nvPr>
        </p:nvGraphicFramePr>
        <p:xfrm>
          <a:off x="223157" y="529623"/>
          <a:ext cx="4042954" cy="55723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42954">
                  <a:extLst>
                    <a:ext uri="{9D8B030D-6E8A-4147-A177-3AD203B41FA5}">
                      <a16:colId xmlns:a16="http://schemas.microsoft.com/office/drawing/2014/main" val="518833964"/>
                    </a:ext>
                  </a:extLst>
                </a:gridCol>
              </a:tblGrid>
              <a:tr h="1048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Segoe UI Semilight" panose="020B0402040204020203" pitchFamily="34" charset="0"/>
                        </a:rPr>
                        <a:t>Дополнительные баллы при поступлении – индивидуальные достижения</a:t>
                      </a: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285311"/>
                  </a:ext>
                </a:extLst>
              </a:tr>
              <a:tr h="7291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Золотой (серебряный) </a:t>
                      </a:r>
                      <a: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знак ГТО – </a:t>
                      </a:r>
                      <a:r>
                        <a:rPr lang="ru-RU" sz="18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5 баллов</a:t>
                      </a:r>
                      <a:endParaRPr lang="ru-RU" sz="1800" u="none" strike="noStrike" dirty="0">
                        <a:ln w="9525">
                          <a:solidFill>
                            <a:schemeClr val="tx1"/>
                          </a:solidFill>
                        </a:ln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7398360"/>
                  </a:ext>
                </a:extLst>
              </a:tr>
              <a:tr h="7291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Документ об образовании </a:t>
                      </a:r>
                      <a:b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с отличием – </a:t>
                      </a:r>
                      <a:r>
                        <a:rPr lang="ru-RU" sz="1800" u="none" strike="noStrike" dirty="0" smtClean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5 </a:t>
                      </a:r>
                      <a: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балла</a:t>
                      </a: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5416563"/>
                  </a:ext>
                </a:extLst>
              </a:tr>
              <a:tr h="141994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Участники комплекса интеллектуальных мероприятий проекта «Бонусная карта ТюмГУ» – от 1 до 10 баллов</a:t>
                      </a: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9944984"/>
                  </a:ext>
                </a:extLst>
              </a:tr>
              <a:tr h="7291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Победители чемпионата по </a:t>
                      </a:r>
                      <a:r>
                        <a:rPr lang="ru-RU" sz="1800" u="none" strike="noStrike" dirty="0" err="1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профмастерству</a:t>
                      </a:r>
                      <a: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 среди инвалидов и лиц с ограниченными возможностями здоровья «</a:t>
                      </a:r>
                      <a:r>
                        <a:rPr lang="ru-RU" sz="1800" u="none" strike="noStrike" dirty="0" err="1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Абилимпикс</a:t>
                      </a:r>
                      <a: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» </a:t>
                      </a:r>
                      <a:b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u="none" strike="noStrike" dirty="0">
                          <a:ln w="9525"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</a:rPr>
                        <a:t>– 5 баллов</a:t>
                      </a: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6689649"/>
                  </a:ext>
                </a:extLst>
              </a:tr>
            </a:tbl>
          </a:graphicData>
        </a:graphic>
      </p:graphicFrame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FE3888CD-FA58-40FA-B4D8-2DBE2FD1D5EF}"/>
              </a:ext>
            </a:extLst>
          </p:cNvPr>
          <p:cNvSpPr/>
          <p:nvPr/>
        </p:nvSpPr>
        <p:spPr>
          <a:xfrm>
            <a:off x="4606290" y="1508762"/>
            <a:ext cx="4197531" cy="150876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Участники каникулярных школ института – 15 баллов </a:t>
            </a:r>
            <a:b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к </a:t>
            </a:r>
            <a:r>
              <a:rPr lang="ru-RU" sz="2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профиспытанию</a:t>
            </a:r>
            <a:endParaRPr lang="ru-RU" sz="24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id="{7BA6C693-3657-4A46-A8BA-D78BE583EB45}"/>
              </a:ext>
            </a:extLst>
          </p:cNvPr>
          <p:cNvSpPr/>
          <p:nvPr/>
        </p:nvSpPr>
        <p:spPr>
          <a:xfrm>
            <a:off x="4606291" y="3429001"/>
            <a:ext cx="4197530" cy="150876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Участники психолого-педагогического класса </a:t>
            </a:r>
            <a:b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«Не урок» института – 15 баллов к </a:t>
            </a:r>
            <a:r>
              <a:rPr lang="ru-RU" sz="2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профиспытанию</a:t>
            </a:r>
            <a:endParaRPr lang="ru-RU" sz="24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310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A1096-312C-4C0C-9131-BF19F0C1423A}"/>
              </a:ext>
            </a:extLst>
          </p:cNvPr>
          <p:cNvSpPr/>
          <p:nvPr/>
        </p:nvSpPr>
        <p:spPr>
          <a:xfrm>
            <a:off x="137159" y="6220944"/>
            <a:ext cx="8869681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СТУДЕНЧЕСКИЕ ОБЪЕДИНЕНИЯ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2DFCEA-A0ED-49AD-81B9-0E76B9B9C423}"/>
              </a:ext>
            </a:extLst>
          </p:cNvPr>
          <p:cNvCxnSpPr>
            <a:cxnSpLocks/>
          </p:cNvCxnSpPr>
          <p:nvPr/>
        </p:nvCxnSpPr>
        <p:spPr>
          <a:xfrm>
            <a:off x="269967" y="6128423"/>
            <a:ext cx="4615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76F544-F699-4A27-B87D-AD396754DCDF}"/>
              </a:ext>
            </a:extLst>
          </p:cNvPr>
          <p:cNvSpPr/>
          <p:nvPr/>
        </p:nvSpPr>
        <p:spPr>
          <a:xfrm>
            <a:off x="269967" y="4861521"/>
            <a:ext cx="5686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914400">
              <a:buFont typeface="Wingdings" panose="05000000000000000000" pitchFamily="2" charset="2"/>
              <a:buChar char="ü"/>
              <a:defRPr/>
            </a:pPr>
            <a:r>
              <a:rPr lang="ru-RU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Объединенный совет обучающихся (ОСО) </a:t>
            </a:r>
          </a:p>
          <a:p>
            <a:pPr lvl="0" defTabSz="914400"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– орган студенческого самоуправления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9EC33B3-6C5F-4C15-941A-792287EA9910}"/>
              </a:ext>
            </a:extLst>
          </p:cNvPr>
          <p:cNvSpPr/>
          <p:nvPr/>
        </p:nvSpPr>
        <p:spPr>
          <a:xfrm>
            <a:off x="4134394" y="5541232"/>
            <a:ext cx="4634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914400">
              <a:buFont typeface="Wingdings" panose="05000000000000000000" pitchFamily="2" charset="2"/>
              <a:buChar char="ü"/>
              <a:defRPr/>
            </a:pPr>
            <a:r>
              <a:rPr lang="ru-RU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СНО социальной ответственности</a:t>
            </a:r>
          </a:p>
          <a:p>
            <a:pPr lvl="0" defTabSz="914400"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– студенческое научное общество</a:t>
            </a:r>
          </a:p>
        </p:txBody>
      </p:sp>
      <p:pic>
        <p:nvPicPr>
          <p:cNvPr id="7" name="Рисунок 6" descr="Изображение выглядит как текст, человек, потолок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2CFB7545-5FFB-4897-9202-4DF012C03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3549">
            <a:off x="468574" y="587626"/>
            <a:ext cx="4044157" cy="2685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 descr="Изображение выглядит как текст, человек, стоящий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687E4FD1-63D6-4842-A115-EC753F80B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557">
            <a:off x="4439842" y="645209"/>
            <a:ext cx="4328989" cy="2662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 descr="Изображение выглядит как текст, человек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7223206E-4DD0-4432-891F-ED6DEFC527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67" y="2706508"/>
            <a:ext cx="3073772" cy="2041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13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A1096-312C-4C0C-9131-BF19F0C1423A}"/>
              </a:ext>
            </a:extLst>
          </p:cNvPr>
          <p:cNvSpPr/>
          <p:nvPr/>
        </p:nvSpPr>
        <p:spPr>
          <a:xfrm>
            <a:off x="137159" y="6220944"/>
            <a:ext cx="8869681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СТУДЕНЧЕСКИЕ ОБЪЕДИНЕНИЯ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2DFCEA-A0ED-49AD-81B9-0E76B9B9C423}"/>
              </a:ext>
            </a:extLst>
          </p:cNvPr>
          <p:cNvCxnSpPr>
            <a:cxnSpLocks/>
          </p:cNvCxnSpPr>
          <p:nvPr/>
        </p:nvCxnSpPr>
        <p:spPr>
          <a:xfrm>
            <a:off x="269967" y="6128423"/>
            <a:ext cx="4615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AA0BFD-7651-4A3C-ACFD-62798483DD3F}"/>
              </a:ext>
            </a:extLst>
          </p:cNvPr>
          <p:cNvSpPr/>
          <p:nvPr/>
        </p:nvSpPr>
        <p:spPr>
          <a:xfrm>
            <a:off x="306944" y="4348208"/>
            <a:ext cx="4450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914400">
              <a:buFont typeface="Wingdings" panose="05000000000000000000" pitchFamily="2" charset="2"/>
              <a:buChar char="ü"/>
              <a:defRPr/>
            </a:pPr>
            <a:r>
              <a:rPr lang="ru-RU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Студенческое объединение КВН </a:t>
            </a:r>
            <a:endParaRPr lang="ru-RU" dirty="0">
              <a:ln>
                <a:solidFill>
                  <a:sysClr val="windowText" lastClr="000000"/>
                </a:solidFill>
              </a:ln>
              <a:latin typeface="Century Gothic" panose="020B0502020202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6262B63-F067-430A-A9DE-7AE9CAAAE094}"/>
              </a:ext>
            </a:extLst>
          </p:cNvPr>
          <p:cNvSpPr/>
          <p:nvPr/>
        </p:nvSpPr>
        <p:spPr>
          <a:xfrm>
            <a:off x="4245600" y="5237379"/>
            <a:ext cx="47612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914400">
              <a:buFont typeface="Wingdings" panose="05000000000000000000" pitchFamily="2" charset="2"/>
              <a:buChar char="ü"/>
              <a:defRPr/>
            </a:pPr>
            <a:r>
              <a:rPr lang="ru-RU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Медиа-центр ИПИ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(фотографы, </a:t>
            </a:r>
          </a:p>
          <a:p>
            <a:pPr lvl="0" defTabSz="914400"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видеографы, журналисты, дизайнеры, </a:t>
            </a:r>
          </a:p>
          <a:p>
            <a:pPr lvl="0" defTabSz="914400"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сценаристы, звукооператоры)</a:t>
            </a:r>
          </a:p>
        </p:txBody>
      </p:sp>
      <p:pic>
        <p:nvPicPr>
          <p:cNvPr id="3074" name="Picture 2" descr="https://sun9-77.userapi.com/impg/553czjqGYZiS8qwA24dgcthpRJRO_6Fkup9sYw/NAmxY7lVRhI.jpg?size=2560x1141&amp;quality=95&amp;sign=7a73fb786b506056779612f89f1951c7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6"/>
          <a:stretch/>
        </p:blipFill>
        <p:spPr bwMode="auto">
          <a:xfrm>
            <a:off x="0" y="142288"/>
            <a:ext cx="5630398" cy="2584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Изображение выглядит как человек, позирование, стоящ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7C4B0245-779A-4D23-AC3B-2320BE8BD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422">
            <a:off x="3499295" y="2519090"/>
            <a:ext cx="2515812" cy="1819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12" y="382261"/>
            <a:ext cx="2032173" cy="3046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574">
            <a:off x="6739472" y="3374084"/>
            <a:ext cx="1636207" cy="1636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27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-2965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A1096-312C-4C0C-9131-BF19F0C1423A}"/>
              </a:ext>
            </a:extLst>
          </p:cNvPr>
          <p:cNvSpPr/>
          <p:nvPr/>
        </p:nvSpPr>
        <p:spPr>
          <a:xfrm>
            <a:off x="142751" y="6302647"/>
            <a:ext cx="8869681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СТУДЕНЧЕСКИЕ ОБЪЕДИНЕНИЯ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2DFCEA-A0ED-49AD-81B9-0E76B9B9C423}"/>
              </a:ext>
            </a:extLst>
          </p:cNvPr>
          <p:cNvCxnSpPr>
            <a:cxnSpLocks/>
          </p:cNvCxnSpPr>
          <p:nvPr/>
        </p:nvCxnSpPr>
        <p:spPr>
          <a:xfrm>
            <a:off x="243842" y="6232926"/>
            <a:ext cx="4615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D4EEE57-89F1-478D-B4D2-C145B563BCCB}"/>
              </a:ext>
            </a:extLst>
          </p:cNvPr>
          <p:cNvSpPr/>
          <p:nvPr/>
        </p:nvSpPr>
        <p:spPr>
          <a:xfrm>
            <a:off x="293427" y="2884150"/>
            <a:ext cx="4883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914400">
              <a:buFont typeface="Wingdings" panose="05000000000000000000" pitchFamily="2" charset="2"/>
              <a:buChar char="ü"/>
              <a:defRPr/>
            </a:pPr>
            <a:r>
              <a:rPr lang="ru-RU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Волонтерский отряд «</a:t>
            </a:r>
            <a:r>
              <a:rPr lang="ru-RU" b="1" dirty="0" err="1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Добротворцы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B5B812A-FE8D-4A98-A714-5BC1C5016692}"/>
              </a:ext>
            </a:extLst>
          </p:cNvPr>
          <p:cNvSpPr/>
          <p:nvPr/>
        </p:nvSpPr>
        <p:spPr>
          <a:xfrm>
            <a:off x="5127170" y="3901768"/>
            <a:ext cx="361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914400">
              <a:buFont typeface="Wingdings" panose="05000000000000000000" pitchFamily="2" charset="2"/>
              <a:buChar char="ü"/>
              <a:defRPr/>
            </a:pPr>
            <a:r>
              <a:rPr lang="ru-RU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Спортивный клуб «Ершов»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4771D05-B8EE-46F7-8A65-9894767E9401}"/>
              </a:ext>
            </a:extLst>
          </p:cNvPr>
          <p:cNvSpPr/>
          <p:nvPr/>
        </p:nvSpPr>
        <p:spPr>
          <a:xfrm>
            <a:off x="243842" y="5828734"/>
            <a:ext cx="3829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914400">
              <a:buFont typeface="Wingdings" panose="05000000000000000000" pitchFamily="2" charset="2"/>
              <a:buChar char="ü"/>
              <a:defRPr/>
            </a:pPr>
            <a:r>
              <a:rPr lang="ru-RU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«</a:t>
            </a:r>
            <a:r>
              <a:rPr lang="ru-RU" b="1" dirty="0" err="1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Коркинская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 казачья сотня»</a:t>
            </a:r>
          </a:p>
        </p:txBody>
      </p:sp>
      <p:pic>
        <p:nvPicPr>
          <p:cNvPr id="23" name="Рисунок 22" descr="Изображение выглядит как человек, на открытом воздухе, позирование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A2E63349-26C0-42D2-94F9-EF7D2B071A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9" y="191029"/>
            <a:ext cx="4094462" cy="2683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 descr="Изображение выглядит как текст, пол, человек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31B60BE5-4DF6-445B-BC81-DB5FB9F110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87" y="1459925"/>
            <a:ext cx="3611886" cy="2406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Рисунок 26" descr="Изображение выглядит как человек, группа, в помещении, стоящий&#10;&#10;Автоматически созданное описание">
            <a:extLst>
              <a:ext uri="{FF2B5EF4-FFF2-40B4-BE49-F238E27FC236}">
                <a16:creationId xmlns:a16="http://schemas.microsoft.com/office/drawing/2014/main" id="{D577D8B2-7524-494B-8A77-6DE870AEAB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13" y="3323202"/>
            <a:ext cx="3774466" cy="2516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132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85">
            <a:off x="5954366" y="232363"/>
            <a:ext cx="2786608" cy="18569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1581">
            <a:off x="309218" y="197173"/>
            <a:ext cx="2482735" cy="1862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0" y="399991"/>
            <a:ext cx="3170832" cy="2100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A1096-312C-4C0C-9131-BF19F0C1423A}"/>
              </a:ext>
            </a:extLst>
          </p:cNvPr>
          <p:cNvSpPr/>
          <p:nvPr/>
        </p:nvSpPr>
        <p:spPr>
          <a:xfrm>
            <a:off x="142751" y="6302647"/>
            <a:ext cx="8869681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ТВОРЧЕСКИЕ </a:t>
            </a:r>
            <a:r>
              <a:rPr lang="ru-RU" sz="2800" dirty="0" smtClean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КОЛЛЕКТИВЫ</a:t>
            </a:r>
            <a:endParaRPr lang="ru-RU" sz="2800" dirty="0">
              <a:ln w="19050"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  <a:ea typeface="Roboto Lt" pitchFamily="2" charset="0"/>
              <a:cs typeface="Segoe UI Semilight" panose="020B0402040204020203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2DFCEA-A0ED-49AD-81B9-0E76B9B9C423}"/>
              </a:ext>
            </a:extLst>
          </p:cNvPr>
          <p:cNvCxnSpPr>
            <a:cxnSpLocks/>
          </p:cNvCxnSpPr>
          <p:nvPr/>
        </p:nvCxnSpPr>
        <p:spPr>
          <a:xfrm>
            <a:off x="243842" y="6232926"/>
            <a:ext cx="4615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4" y="2209404"/>
            <a:ext cx="2859703" cy="2144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73" y="2209403"/>
            <a:ext cx="2981794" cy="2236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492">
            <a:off x="672145" y="4477547"/>
            <a:ext cx="2287839" cy="1715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763">
            <a:off x="5936143" y="4587095"/>
            <a:ext cx="2483359" cy="1862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02" y="2638553"/>
            <a:ext cx="2559686" cy="3412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0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A1096-312C-4C0C-9131-BF19F0C1423A}"/>
              </a:ext>
            </a:extLst>
          </p:cNvPr>
          <p:cNvSpPr/>
          <p:nvPr/>
        </p:nvSpPr>
        <p:spPr>
          <a:xfrm>
            <a:off x="137157" y="6253539"/>
            <a:ext cx="8869681" cy="5078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7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ВИДЫ И РАЗМЕРЫ СТИПЕНДИЙ - 2023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2DFCEA-A0ED-49AD-81B9-0E76B9B9C423}"/>
              </a:ext>
            </a:extLst>
          </p:cNvPr>
          <p:cNvCxnSpPr>
            <a:cxnSpLocks/>
          </p:cNvCxnSpPr>
          <p:nvPr/>
        </p:nvCxnSpPr>
        <p:spPr>
          <a:xfrm>
            <a:off x="235131" y="6203882"/>
            <a:ext cx="4615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51ED88E5-EF2C-45E6-8630-423D0C0D6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055344"/>
              </p:ext>
            </p:extLst>
          </p:nvPr>
        </p:nvGraphicFramePr>
        <p:xfrm>
          <a:off x="186142" y="219638"/>
          <a:ext cx="8771709" cy="588761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771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7611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0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  <a:t>  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299921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E86938-6B8B-42B1-B03D-2434479E4C43}"/>
              </a:ext>
            </a:extLst>
          </p:cNvPr>
          <p:cNvSpPr/>
          <p:nvPr/>
        </p:nvSpPr>
        <p:spPr>
          <a:xfrm>
            <a:off x="261122" y="414845"/>
            <a:ext cx="8696729" cy="59400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algn="just" defTabSz="914400"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Государственная академическая стипендия всем студентам </a:t>
            </a:r>
            <a:br>
              <a:rPr lang="ru-RU" sz="16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</a:br>
            <a:r>
              <a:rPr lang="ru-RU" sz="16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1 курса, 1 семестр </a:t>
            </a:r>
            <a:r>
              <a:rPr lang="ru-RU" sz="16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–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2850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руб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.;</a:t>
            </a:r>
          </a:p>
          <a:p>
            <a:pPr marL="285750" lvl="0" indent="-285750" algn="just" defTabSz="914400">
              <a:buFont typeface="Wingdings" panose="05000000000000000000" pitchFamily="2" charset="2"/>
              <a:buChar char="q"/>
              <a:defRPr/>
            </a:pPr>
            <a:endParaRPr lang="ru-RU" sz="1600" dirty="0">
              <a:ln>
                <a:solidFill>
                  <a:sysClr val="windowText" lastClr="000000"/>
                </a:solidFill>
              </a:ln>
              <a:latin typeface="Century Gothic" panose="020B0502020202020204" pitchFamily="34" charset="0"/>
              <a:cs typeface="Segoe UI Semilight" panose="020B0402040204020203" pitchFamily="34" charset="0"/>
            </a:endParaRPr>
          </a:p>
          <a:p>
            <a:pPr marL="285750" lvl="0" indent="-285750" algn="just" defTabSz="914400"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Государственная академическая стипендия студентам, имеющим оценки «хорошо» и «отлично» </a:t>
            </a:r>
            <a:r>
              <a:rPr lang="ru-RU" sz="16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–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3900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руб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.; </a:t>
            </a:r>
          </a:p>
          <a:p>
            <a:pPr marL="285750" lvl="0" indent="-285750" algn="just" defTabSz="914400">
              <a:buFont typeface="Wingdings" panose="05000000000000000000" pitchFamily="2" charset="2"/>
              <a:buChar char="q"/>
              <a:defRPr/>
            </a:pPr>
            <a:endParaRPr lang="ru-RU" sz="1600" dirty="0">
              <a:ln>
                <a:solidFill>
                  <a:sysClr val="windowText" lastClr="000000"/>
                </a:solidFill>
              </a:ln>
              <a:latin typeface="Century Gothic" panose="020B0502020202020204" pitchFamily="34" charset="0"/>
              <a:cs typeface="Segoe UI Semilight" panose="020B0402040204020203" pitchFamily="34" charset="0"/>
            </a:endParaRPr>
          </a:p>
          <a:p>
            <a:pPr marL="285750" lvl="0" indent="-285750" algn="just" defTabSz="914400"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Государственная академическая стипендия студентам, имеющим оценки только «отлично» </a:t>
            </a:r>
            <a:r>
              <a:rPr lang="ru-RU" sz="16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–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6000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руб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.;</a:t>
            </a:r>
          </a:p>
          <a:p>
            <a:pPr marL="285750" lvl="0" indent="-285750" algn="just" defTabSz="914400">
              <a:buFont typeface="Wingdings" panose="05000000000000000000" pitchFamily="2" charset="2"/>
              <a:buChar char="q"/>
              <a:defRPr/>
            </a:pPr>
            <a:endParaRPr lang="ru-RU" sz="1600" dirty="0">
              <a:ln>
                <a:solidFill>
                  <a:sysClr val="windowText" lastClr="000000"/>
                </a:solidFill>
              </a:ln>
              <a:latin typeface="Century Gothic" panose="020B0502020202020204" pitchFamily="34" charset="0"/>
              <a:cs typeface="Segoe UI Semilight" panose="020B0402040204020203" pitchFamily="34" charset="0"/>
            </a:endParaRPr>
          </a:p>
          <a:p>
            <a:pPr marL="285750" lvl="0" indent="-285750" algn="just" defTabSz="914400"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Государственная академическая стипендия в повышенном размере студентам, имеющим достижения:</a:t>
            </a:r>
          </a:p>
          <a:p>
            <a:pPr lvl="0" algn="just" defTabSz="914400">
              <a:defRPr/>
            </a:pPr>
            <a:r>
              <a:rPr lang="ru-RU" sz="16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     </a:t>
            </a:r>
            <a:r>
              <a:rPr lang="ru-RU" sz="16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в научно-исследовательской деятельности </a:t>
            </a:r>
            <a:r>
              <a:rPr lang="ru-RU" sz="16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–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18000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руб.;</a:t>
            </a:r>
          </a:p>
          <a:p>
            <a:pPr lvl="0" algn="just" defTabSz="914400">
              <a:defRPr/>
            </a:pPr>
            <a:r>
              <a:rPr lang="ru-RU" sz="16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     </a:t>
            </a:r>
            <a:r>
              <a:rPr lang="ru-RU" sz="16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в учебной, общественной,  культурно-творческой </a:t>
            </a:r>
            <a:br>
              <a:rPr lang="ru-RU" sz="16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</a:br>
            <a:r>
              <a:rPr lang="ru-RU" sz="16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и спортивной видах деятельности </a:t>
            </a:r>
            <a:r>
              <a:rPr lang="ru-RU" sz="16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–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14000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руб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.;</a:t>
            </a:r>
          </a:p>
          <a:p>
            <a:pPr lvl="0" algn="just" defTabSz="914400">
              <a:defRPr/>
            </a:pPr>
            <a:endParaRPr lang="ru-RU" sz="1600" dirty="0" smtClean="0">
              <a:ln>
                <a:solidFill>
                  <a:sysClr val="windowText" lastClr="000000"/>
                </a:solidFill>
              </a:ln>
              <a:latin typeface="Century Gothic" panose="020B0502020202020204" pitchFamily="34" charset="0"/>
              <a:cs typeface="Segoe UI Semilight" panose="020B0402040204020203" pitchFamily="34" charset="0"/>
            </a:endParaRPr>
          </a:p>
          <a:p>
            <a:pPr marL="285750" lvl="0" indent="-285750" algn="just" defTabSz="914400"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Государственная социальная стипендия </a:t>
            </a: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–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4000 руб.;</a:t>
            </a:r>
          </a:p>
          <a:p>
            <a:pPr marL="285750" lvl="0" indent="-285750" algn="just" defTabSz="914400">
              <a:buFont typeface="Wingdings" panose="05000000000000000000" pitchFamily="2" charset="2"/>
              <a:buChar char="q"/>
              <a:defRPr/>
            </a:pPr>
            <a:endParaRPr lang="ru-RU" sz="1600" dirty="0" smtClean="0">
              <a:ln>
                <a:solidFill>
                  <a:sysClr val="windowText" lastClr="000000"/>
                </a:solidFill>
              </a:ln>
              <a:latin typeface="Century Gothic" panose="020B0502020202020204" pitchFamily="34" charset="0"/>
              <a:cs typeface="Segoe UI Semilight" panose="020B0402040204020203" pitchFamily="34" charset="0"/>
            </a:endParaRPr>
          </a:p>
          <a:p>
            <a:pPr marL="285750" lvl="0" indent="-285750" algn="just" defTabSz="914400"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Государственная социальная стипендия в повышенном размере студентам 1 и 2 курсов, имеющим оценки «отлично» и «хорошо» и относящимся к категориям лиц, имеющих право на получение государственной социальной стипендии, или являющимися студентами в возрасте до 20 лет, имеющим только одного родителя – инвалида 1 группы </a:t>
            </a: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–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12000 руб.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Century Gothic" panose="020B050202020202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5ABD330E-B826-445F-962B-5623764C63AA}"/>
              </a:ext>
            </a:extLst>
          </p:cNvPr>
          <p:cNvSpPr/>
          <p:nvPr/>
        </p:nvSpPr>
        <p:spPr>
          <a:xfrm>
            <a:off x="233350" y="703318"/>
            <a:ext cx="8666132" cy="84003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67000"/>
                  <a:alpha val="0"/>
                </a:schemeClr>
              </a:gs>
              <a:gs pos="100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 2014 году институт вошёл в состав Тюменского государственного университета в качестве филиала</a:t>
            </a:r>
          </a:p>
        </p:txBody>
      </p:sp>
      <p:sp>
        <p:nvSpPr>
          <p:cNvPr id="18" name="Стрелка: пятиугольник 17">
            <a:extLst>
              <a:ext uri="{FF2B5EF4-FFF2-40B4-BE49-F238E27FC236}">
                <a16:creationId xmlns:a16="http://schemas.microsoft.com/office/drawing/2014/main" id="{F544EAF8-F178-4EDF-853E-4C510E41F508}"/>
              </a:ext>
            </a:extLst>
          </p:cNvPr>
          <p:cNvSpPr/>
          <p:nvPr/>
        </p:nvSpPr>
        <p:spPr>
          <a:xfrm>
            <a:off x="141788" y="2113761"/>
            <a:ext cx="8740706" cy="84003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67000"/>
                  <a:alpha val="0"/>
                </a:schemeClr>
              </a:gs>
              <a:gs pos="100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Институт имеет богатую историю становления и развития, </a:t>
            </a:r>
            <a:b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и в 2019 году отметил свой 90-летний юбилей</a:t>
            </a:r>
          </a:p>
        </p:txBody>
      </p:sp>
      <p:sp>
        <p:nvSpPr>
          <p:cNvPr id="25" name="Стрелка: пятиугольник 24">
            <a:extLst>
              <a:ext uri="{FF2B5EF4-FFF2-40B4-BE49-F238E27FC236}">
                <a16:creationId xmlns:a16="http://schemas.microsoft.com/office/drawing/2014/main" id="{D60C50A8-730C-413B-ACAE-DB35048ADA9B}"/>
              </a:ext>
            </a:extLst>
          </p:cNvPr>
          <p:cNvSpPr/>
          <p:nvPr/>
        </p:nvSpPr>
        <p:spPr>
          <a:xfrm>
            <a:off x="210780" y="3544385"/>
            <a:ext cx="8602721" cy="863373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67000"/>
                  <a:alpha val="0"/>
                </a:schemeClr>
              </a:gs>
              <a:gs pos="100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Перечень реализуемых профилей подготовки насчитывает свыше 10 наименований</a:t>
            </a:r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71EFF811-52D9-4B3A-9912-02D67FE8BF50}"/>
              </a:ext>
            </a:extLst>
          </p:cNvPr>
          <p:cNvSpPr/>
          <p:nvPr/>
        </p:nvSpPr>
        <p:spPr>
          <a:xfrm>
            <a:off x="233350" y="4998346"/>
            <a:ext cx="8694283" cy="121248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67000"/>
                  <a:alpha val="0"/>
                </a:schemeClr>
              </a:gs>
              <a:gs pos="100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 2021 году институт успешно прошел процедуру государственной аккредитации, тем самым вновь подтвердив свой высокий качественный уровень, и имеет право выдавать дипломы о высшем образовании государственного образца</a:t>
            </a:r>
          </a:p>
        </p:txBody>
      </p:sp>
    </p:spTree>
    <p:extLst>
      <p:ext uri="{BB962C8B-B14F-4D97-AF65-F5344CB8AC3E}">
        <p14:creationId xmlns:p14="http://schemas.microsoft.com/office/powerpoint/2010/main" val="15537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036FEC-06F5-4DBE-A2A8-A31B639219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4" r="36138"/>
          <a:stretch/>
        </p:blipFill>
        <p:spPr>
          <a:xfrm>
            <a:off x="0" y="0"/>
            <a:ext cx="3927566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89EE67A-326A-43B6-B9CB-2BA128D9B28E}"/>
              </a:ext>
            </a:extLst>
          </p:cNvPr>
          <p:cNvSpPr/>
          <p:nvPr/>
        </p:nvSpPr>
        <p:spPr>
          <a:xfrm rot="16200000">
            <a:off x="-167750" y="2762684"/>
            <a:ext cx="7267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ДОКУМЕНТЫ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9A7052-4A56-4124-8936-C61B35902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1" b="15887"/>
          <a:stretch/>
        </p:blipFill>
        <p:spPr>
          <a:xfrm>
            <a:off x="6191794" y="1630945"/>
            <a:ext cx="2952206" cy="52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1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A1096-312C-4C0C-9131-BF19F0C1423A}"/>
              </a:ext>
            </a:extLst>
          </p:cNvPr>
          <p:cNvSpPr/>
          <p:nvPr/>
        </p:nvSpPr>
        <p:spPr>
          <a:xfrm>
            <a:off x="137159" y="6277026"/>
            <a:ext cx="8869681" cy="5078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7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ДОКУМЕНТЫ, НЕОБХОДИМЫЕ ДЛЯ ПОСТУПЛЕНИЯ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2DFCEA-A0ED-49AD-81B9-0E76B9B9C423}"/>
              </a:ext>
            </a:extLst>
          </p:cNvPr>
          <p:cNvCxnSpPr>
            <a:cxnSpLocks/>
          </p:cNvCxnSpPr>
          <p:nvPr/>
        </p:nvCxnSpPr>
        <p:spPr>
          <a:xfrm>
            <a:off x="235131" y="6203882"/>
            <a:ext cx="4615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FE3888CD-FA58-40FA-B4D8-2DBE2FD1D5EF}"/>
              </a:ext>
            </a:extLst>
          </p:cNvPr>
          <p:cNvSpPr/>
          <p:nvPr/>
        </p:nvSpPr>
        <p:spPr>
          <a:xfrm>
            <a:off x="421820" y="800429"/>
            <a:ext cx="5597979" cy="212271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Обязательные:</a:t>
            </a:r>
          </a:p>
          <a:p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аттестат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/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диплом (оригинал и копия)</a:t>
            </a:r>
          </a:p>
          <a:p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копии: паспорта, ИНН, СНИЛС</a:t>
            </a:r>
          </a:p>
          <a:p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медицинская справка по форме 086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/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У</a:t>
            </a:r>
          </a:p>
          <a:p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4 фото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3*4</a:t>
            </a:r>
          </a:p>
          <a:p>
            <a:endParaRPr lang="ru-RU" sz="20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4DDC64AC-8319-41DE-9D63-701AB22D8CA4}"/>
              </a:ext>
            </a:extLst>
          </p:cNvPr>
          <p:cNvSpPr/>
          <p:nvPr/>
        </p:nvSpPr>
        <p:spPr>
          <a:xfrm>
            <a:off x="3169919" y="3289663"/>
            <a:ext cx="5597979" cy="2767908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При наличии:</a:t>
            </a:r>
          </a:p>
          <a:p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документы, подтверждающие особые права (детей сирот, детей инвалидов, детей родителей-участников СВО)</a:t>
            </a:r>
          </a:p>
          <a:p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документы на целевые места (договор)</a:t>
            </a:r>
          </a:p>
          <a:p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- документы с индивидуальными достижениями</a:t>
            </a:r>
          </a:p>
          <a:p>
            <a:endParaRPr lang="ru-RU" sz="20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340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A1096-312C-4C0C-9131-BF19F0C1423A}"/>
              </a:ext>
            </a:extLst>
          </p:cNvPr>
          <p:cNvSpPr/>
          <p:nvPr/>
        </p:nvSpPr>
        <p:spPr>
          <a:xfrm>
            <a:off x="137159" y="6277026"/>
            <a:ext cx="8869681" cy="5078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7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СРОКИ ПОДАЧИ ДОКУМЕНТОВ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2DFCEA-A0ED-49AD-81B9-0E76B9B9C423}"/>
              </a:ext>
            </a:extLst>
          </p:cNvPr>
          <p:cNvCxnSpPr>
            <a:cxnSpLocks/>
          </p:cNvCxnSpPr>
          <p:nvPr/>
        </p:nvCxnSpPr>
        <p:spPr>
          <a:xfrm>
            <a:off x="235131" y="6203882"/>
            <a:ext cx="4615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51ED88E5-EF2C-45E6-8630-423D0C0D6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943012"/>
              </p:ext>
            </p:extLst>
          </p:nvPr>
        </p:nvGraphicFramePr>
        <p:xfrm>
          <a:off x="186144" y="1236569"/>
          <a:ext cx="8771709" cy="3657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771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509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299921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0B7EE90-632E-4BAC-AB30-5BB0A0162115}"/>
              </a:ext>
            </a:extLst>
          </p:cNvPr>
          <p:cNvSpPr/>
          <p:nvPr/>
        </p:nvSpPr>
        <p:spPr>
          <a:xfrm>
            <a:off x="140801" y="2330440"/>
            <a:ext cx="3672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72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20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C7EAA3-A5AF-43DB-8201-348A7B5B55C7}"/>
              </a:ext>
            </a:extLst>
          </p:cNvPr>
          <p:cNvSpPr/>
          <p:nvPr/>
        </p:nvSpPr>
        <p:spPr>
          <a:xfrm rot="19762202">
            <a:off x="2114613" y="1988041"/>
            <a:ext cx="1545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 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июнь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Century Gothic" panose="020B0502020202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5A9541-ABC3-4C10-81FA-61856115647A}"/>
              </a:ext>
            </a:extLst>
          </p:cNvPr>
          <p:cNvSpPr/>
          <p:nvPr/>
        </p:nvSpPr>
        <p:spPr>
          <a:xfrm>
            <a:off x="2217701" y="2646326"/>
            <a:ext cx="1545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 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июль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Century Gothic" panose="020B0502020202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8D2D17-968B-4493-BFB8-BE930E00C0BA}"/>
              </a:ext>
            </a:extLst>
          </p:cNvPr>
          <p:cNvSpPr/>
          <p:nvPr/>
        </p:nvSpPr>
        <p:spPr>
          <a:xfrm rot="1370963">
            <a:off x="2217700" y="3448586"/>
            <a:ext cx="1545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 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август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Century Gothic" panose="020B0502020202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E86938-6B8B-42B1-B03D-2434479E4C43}"/>
              </a:ext>
            </a:extLst>
          </p:cNvPr>
          <p:cNvSpPr/>
          <p:nvPr/>
        </p:nvSpPr>
        <p:spPr>
          <a:xfrm>
            <a:off x="3608197" y="1644304"/>
            <a:ext cx="55512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22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начало приёма документов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C5E751F-560B-4A67-859E-0F7CA31C9F8B}"/>
              </a:ext>
            </a:extLst>
          </p:cNvPr>
          <p:cNvSpPr/>
          <p:nvPr/>
        </p:nvSpPr>
        <p:spPr>
          <a:xfrm>
            <a:off x="3778907" y="2425248"/>
            <a:ext cx="55512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22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завершение приёма </a:t>
            </a:r>
          </a:p>
          <a:p>
            <a:pPr lvl="0" defTabSz="914400">
              <a:defRPr/>
            </a:pPr>
            <a:r>
              <a:rPr lang="ru-RU" sz="22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документов на бюджетные места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F82A220-F616-4BAA-AB88-7330455151D3}"/>
              </a:ext>
            </a:extLst>
          </p:cNvPr>
          <p:cNvSpPr/>
          <p:nvPr/>
        </p:nvSpPr>
        <p:spPr>
          <a:xfrm>
            <a:off x="3592760" y="3544746"/>
            <a:ext cx="55512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22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завершение приёма документов </a:t>
            </a:r>
          </a:p>
          <a:p>
            <a:pPr lvl="0" defTabSz="914400">
              <a:defRPr/>
            </a:pPr>
            <a:r>
              <a:rPr lang="ru-RU" sz="2200" b="1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на платные места</a:t>
            </a:r>
            <a:endParaRPr lang="ru-RU" sz="2200" dirty="0">
              <a:ln>
                <a:solidFill>
                  <a:sysClr val="windowText" lastClr="000000"/>
                </a:solidFill>
              </a:ln>
              <a:latin typeface="Century Gothic" panose="020B0502020202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53AC69-E660-4BAE-B491-7BCC4CC5BFBA}"/>
              </a:ext>
            </a:extLst>
          </p:cNvPr>
          <p:cNvSpPr/>
          <p:nvPr/>
        </p:nvSpPr>
        <p:spPr>
          <a:xfrm>
            <a:off x="186144" y="2268884"/>
            <a:ext cx="13724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очная / </a:t>
            </a:r>
          </a:p>
          <a:p>
            <a:pPr algn="ctr"/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заочная </a:t>
            </a:r>
          </a:p>
          <a:p>
            <a:pPr algn="ctr"/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формы </a:t>
            </a:r>
          </a:p>
          <a:p>
            <a:pPr algn="ctr"/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  <a:cs typeface="Segoe UI Semilight" panose="020B0402040204020203" pitchFamily="34" charset="0"/>
              </a:rPr>
              <a:t>обучения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169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036FEC-06F5-4DBE-A2A8-A31B639219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4" r="36138"/>
          <a:stretch/>
        </p:blipFill>
        <p:spPr>
          <a:xfrm>
            <a:off x="0" y="0"/>
            <a:ext cx="3927566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89EE67A-326A-43B6-B9CB-2BA128D9B28E}"/>
              </a:ext>
            </a:extLst>
          </p:cNvPr>
          <p:cNvSpPr/>
          <p:nvPr/>
        </p:nvSpPr>
        <p:spPr>
          <a:xfrm rot="16200000">
            <a:off x="-167750" y="2762684"/>
            <a:ext cx="7267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КОНТАКТЫ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9A7052-4A56-4124-8936-C61B35902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1" b="15887"/>
          <a:stretch/>
        </p:blipFill>
        <p:spPr>
          <a:xfrm>
            <a:off x="6191794" y="1630945"/>
            <a:ext cx="2952206" cy="52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A1096-312C-4C0C-9131-BF19F0C1423A}"/>
              </a:ext>
            </a:extLst>
          </p:cNvPr>
          <p:cNvSpPr/>
          <p:nvPr/>
        </p:nvSpPr>
        <p:spPr>
          <a:xfrm>
            <a:off x="137159" y="5899082"/>
            <a:ext cx="8869681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7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ПО ВОПРОСАМ ПОСТУПЛЕНИЯ </a:t>
            </a:r>
            <a:br>
              <a:rPr lang="ru-RU" sz="27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</a:br>
            <a:r>
              <a:rPr lang="ru-RU" sz="27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И УЧАСТИЯ В ПРОЕКТАХ 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2DFCEA-A0ED-49AD-81B9-0E76B9B9C423}"/>
              </a:ext>
            </a:extLst>
          </p:cNvPr>
          <p:cNvCxnSpPr>
            <a:cxnSpLocks/>
          </p:cNvCxnSpPr>
          <p:nvPr/>
        </p:nvCxnSpPr>
        <p:spPr>
          <a:xfrm>
            <a:off x="212814" y="5899082"/>
            <a:ext cx="4615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72ED3C2-04A6-40DE-B7B1-1128425B0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58232"/>
              </p:ext>
            </p:extLst>
          </p:nvPr>
        </p:nvGraphicFramePr>
        <p:xfrm>
          <a:off x="1203686" y="3862366"/>
          <a:ext cx="2674077" cy="6445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74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509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  <a:t>ishim.utmn.ru</a:t>
                      </a:r>
                      <a:endParaRPr lang="ru-RU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299921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8F748564-C748-4099-BE00-5ED7BEEEF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413734"/>
              </p:ext>
            </p:extLst>
          </p:nvPr>
        </p:nvGraphicFramePr>
        <p:xfrm>
          <a:off x="1203686" y="1382242"/>
          <a:ext cx="6890931" cy="1341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90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2217">
                <a:tc>
                  <a:txBody>
                    <a:bodyPr/>
                    <a:lstStyle/>
                    <a:p>
                      <a:pPr algn="l"/>
                      <a:r>
                        <a:rPr lang="en-US" sz="28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  <a:t>a.e.kiseleva@utmn.ru </a:t>
                      </a:r>
                      <a:r>
                        <a:rPr lang="ru-RU" sz="2800" b="0" u="non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  <a:t/>
                      </a:r>
                      <a:br>
                        <a:rPr lang="ru-RU" sz="2800" b="0" u="non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</a:br>
                      <a:r>
                        <a:rPr lang="en-US" sz="20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  <a:t>(</a:t>
                      </a:r>
                      <a:r>
                        <a:rPr lang="ru-RU" sz="20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  <a:t>Киселёва</a:t>
                      </a:r>
                      <a:r>
                        <a:rPr lang="ru-RU" sz="2000" b="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  <a:t> Александра Евгеньевна</a:t>
                      </a:r>
                      <a:r>
                        <a:rPr lang="ru-RU" sz="20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  <a:t>, ведущий</a:t>
                      </a:r>
                      <a:r>
                        <a:rPr lang="ru-RU" sz="2000" b="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ru-RU" sz="20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  <a:t>менеджер по </a:t>
                      </a:r>
                      <a:r>
                        <a:rPr lang="ru-RU" sz="2000" b="0" u="non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  <a:t>приёму студентов и профориентации)</a:t>
                      </a:r>
                      <a:endParaRPr lang="ru-RU" sz="2800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299921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EC084B20-6D66-4E26-B402-890B8D9E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14940"/>
              </p:ext>
            </p:extLst>
          </p:nvPr>
        </p:nvGraphicFramePr>
        <p:xfrm>
          <a:off x="1203686" y="454343"/>
          <a:ext cx="5029746" cy="6445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29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509">
                <a:tc>
                  <a:txBody>
                    <a:bodyPr/>
                    <a:lstStyle/>
                    <a:p>
                      <a:pPr algn="l"/>
                      <a:r>
                        <a:rPr lang="ru-RU" sz="2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  <a:t>8 (34551) </a:t>
                      </a:r>
                      <a:r>
                        <a:rPr lang="ru-RU" sz="28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  <a:t>5-11-05, </a:t>
                      </a:r>
                      <a:r>
                        <a:rPr lang="ru-RU" sz="2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  <a:t>5-17-71</a:t>
                      </a: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299921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B62A516D-2DE9-4190-B641-4C29DD5F4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21095"/>
              </p:ext>
            </p:extLst>
          </p:nvPr>
        </p:nvGraphicFramePr>
        <p:xfrm>
          <a:off x="1203686" y="4843289"/>
          <a:ext cx="5029746" cy="6445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29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509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  <a:t>vk.com/</a:t>
                      </a:r>
                      <a:r>
                        <a:rPr lang="en-US" sz="28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  <a:t>ishim_utmn</a:t>
                      </a:r>
                      <a:r>
                        <a:rPr lang="ru-RU" sz="28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  <a:t>  </a:t>
                      </a:r>
                      <a:endParaRPr lang="ru-RU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299921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1525B41A-5A97-4DBC-A9AA-3E224583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906106"/>
              </p:ext>
            </p:extLst>
          </p:nvPr>
        </p:nvGraphicFramePr>
        <p:xfrm>
          <a:off x="1203686" y="2740047"/>
          <a:ext cx="6890931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90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509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ru-RU" sz="2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  <a:t>г. Ишим, ул. Ленина, д. 1 </a:t>
                      </a:r>
                      <a:br>
                        <a:rPr lang="ru-RU" sz="2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</a:br>
                      <a:r>
                        <a:rPr lang="ru-RU" sz="20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Segoe UI Semilight" panose="020B0402040204020203" pitchFamily="34" charset="0"/>
                        </a:rPr>
                        <a:t>(учебный корпус № 1)</a:t>
                      </a:r>
                      <a:endParaRPr lang="ru-RU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Segoe UI Semilight" panose="020B0402040204020203" pitchFamily="34" charset="0"/>
                      </a:endParaRPr>
                    </a:p>
                  </a:txBody>
                  <a:tcPr marL="51448" marR="514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299921"/>
                  </a:ext>
                </a:extLst>
              </a:tr>
            </a:tbl>
          </a:graphicData>
        </a:graphic>
      </p:graphicFrame>
      <p:pic>
        <p:nvPicPr>
          <p:cNvPr id="16" name="Рисунок 15" descr="Изображение выглядит как черный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4020618E-E9F7-4E61-9FB9-823157F18B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2" y="3888108"/>
            <a:ext cx="567150" cy="56772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8244CB0-2B47-472E-AF82-C36261D56C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0" y="4804897"/>
            <a:ext cx="672189" cy="67218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B36861-D8DA-4832-9295-51FFEA5AE5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0" y="1569503"/>
            <a:ext cx="654236" cy="6542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черный, легкий, ночь&#10;&#10;Автоматически созданное описание">
            <a:extLst>
              <a:ext uri="{FF2B5EF4-FFF2-40B4-BE49-F238E27FC236}">
                <a16:creationId xmlns:a16="http://schemas.microsoft.com/office/drawing/2014/main" id="{206690E5-39AE-41B1-AFBD-AD966DFB76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5" y="480233"/>
            <a:ext cx="618866" cy="61886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B1D4A2-370D-42F9-A88F-750739C0E4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5" y="2796374"/>
            <a:ext cx="654237" cy="61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4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35EDE3-2426-403C-95C7-8F5EE415D5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422344-F9D6-471D-8C7D-27F15CC1A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2" y="176965"/>
            <a:ext cx="3733355" cy="2056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CBF9AB6-9602-4949-9E43-33B483293C85}"/>
              </a:ext>
            </a:extLst>
          </p:cNvPr>
          <p:cNvSpPr/>
          <p:nvPr/>
        </p:nvSpPr>
        <p:spPr>
          <a:xfrm>
            <a:off x="368382" y="2616929"/>
            <a:ext cx="83602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19050"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Сегодня Ишимский педагогический институт </a:t>
            </a:r>
            <a:br>
              <a:rPr lang="ru-RU" sz="2400" dirty="0">
                <a:ln w="19050"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</a:br>
            <a:r>
              <a:rPr lang="ru-RU" sz="2400" dirty="0">
                <a:ln w="19050"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им. П. П. Ершова (филиал) Тюменского государственного университета является одним </a:t>
            </a:r>
            <a:br>
              <a:rPr lang="ru-RU" sz="2400" dirty="0">
                <a:ln w="19050"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</a:br>
            <a:r>
              <a:rPr lang="ru-RU" sz="2400" dirty="0">
                <a:ln w="19050"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из флагманов высшего педагогического образования региона, обеспечивая учительскими кадрами не только юг Тюменской области, </a:t>
            </a:r>
            <a:br>
              <a:rPr lang="ru-RU" sz="2400" dirty="0">
                <a:ln w="19050"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</a:br>
            <a:r>
              <a:rPr lang="ru-RU" sz="2400" dirty="0">
                <a:ln w="19050"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но и другие субъекты Российской Федерации. </a:t>
            </a:r>
            <a:endParaRPr lang="ru-RU" b="1" dirty="0">
              <a:ln w="12700">
                <a:solidFill>
                  <a:srgbClr val="002060"/>
                </a:solidFill>
              </a:ln>
              <a:solidFill>
                <a:srgbClr val="002060"/>
              </a:solidFill>
              <a:latin typeface="Montserrat" panose="00000500000000000000" pitchFamily="2" charset="-52"/>
              <a:ea typeface="Roboto Lt" pitchFamily="2" charset="0"/>
              <a:cs typeface="Segoe UI Semilight" panose="020B04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40A5A6-3DBB-4B15-97F2-F43A7E6B5D7B}"/>
              </a:ext>
            </a:extLst>
          </p:cNvPr>
          <p:cNvSpPr/>
          <p:nvPr/>
        </p:nvSpPr>
        <p:spPr>
          <a:xfrm>
            <a:off x="368382" y="5886807"/>
            <a:ext cx="8869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Arial" panose="020B0604020202020204" pitchFamily="34" charset="0"/>
              </a:rPr>
              <a:t>ПОСТУПАЙ ПРАВИЛЬНО!</a:t>
            </a:r>
          </a:p>
        </p:txBody>
      </p:sp>
    </p:spTree>
    <p:extLst>
      <p:ext uri="{BB962C8B-B14F-4D97-AF65-F5344CB8AC3E}">
        <p14:creationId xmlns:p14="http://schemas.microsoft.com/office/powerpoint/2010/main" val="215723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Стрелка: пятиугольник 25">
            <a:extLst>
              <a:ext uri="{FF2B5EF4-FFF2-40B4-BE49-F238E27FC236}">
                <a16:creationId xmlns:a16="http://schemas.microsoft.com/office/drawing/2014/main" id="{89E04C40-0883-4D9E-A3FE-4E0CEA755D0B}"/>
              </a:ext>
            </a:extLst>
          </p:cNvPr>
          <p:cNvSpPr/>
          <p:nvPr/>
        </p:nvSpPr>
        <p:spPr>
          <a:xfrm>
            <a:off x="131302" y="843152"/>
            <a:ext cx="8881395" cy="1202083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67000"/>
                  <a:alpha val="0"/>
                </a:schemeClr>
              </a:gs>
              <a:gs pos="100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Образовательный процесс обеспечивают более 50 высококвалифицированных преподавателей, которые постоянно внедряют новые инновационные методики </a:t>
            </a:r>
            <a:b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и нестандартные методы обучения </a:t>
            </a:r>
          </a:p>
        </p:txBody>
      </p:sp>
      <p:sp>
        <p:nvSpPr>
          <p:cNvPr id="27" name="Стрелка: пятиугольник 26">
            <a:extLst>
              <a:ext uri="{FF2B5EF4-FFF2-40B4-BE49-F238E27FC236}">
                <a16:creationId xmlns:a16="http://schemas.microsoft.com/office/drawing/2014/main" id="{99DC9AB7-A41B-4AA3-A0E6-73FB2BF0DAED}"/>
              </a:ext>
            </a:extLst>
          </p:cNvPr>
          <p:cNvSpPr/>
          <p:nvPr/>
        </p:nvSpPr>
        <p:spPr>
          <a:xfrm>
            <a:off x="131302" y="2758115"/>
            <a:ext cx="8666132" cy="808617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67000"/>
                  <a:alpha val="0"/>
                </a:schemeClr>
              </a:gs>
              <a:gs pos="100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90% профессорско-преподавательского состава </a:t>
            </a:r>
            <a:b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имеют ученые степени и звания</a:t>
            </a:r>
          </a:p>
        </p:txBody>
      </p:sp>
      <p:sp>
        <p:nvSpPr>
          <p:cNvPr id="13" name="Стрелка: пятиугольник 12">
            <a:extLst>
              <a:ext uri="{FF2B5EF4-FFF2-40B4-BE49-F238E27FC236}">
                <a16:creationId xmlns:a16="http://schemas.microsoft.com/office/drawing/2014/main" id="{B7484331-C776-4835-9F0A-C7EF18EDB97A}"/>
              </a:ext>
            </a:extLst>
          </p:cNvPr>
          <p:cNvSpPr/>
          <p:nvPr/>
        </p:nvSpPr>
        <p:spPr>
          <a:xfrm>
            <a:off x="131303" y="4436367"/>
            <a:ext cx="8881394" cy="1425405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67000"/>
                  <a:alpha val="0"/>
                </a:schemeClr>
              </a:gs>
              <a:gs pos="100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 институте функционируют научные коллективы, исследования которых направлены на социально-экономическое развитие не только города Ишима, но и всей Тюменской области, а также активно развивается студенческая наука и проектная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98840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036FEC-06F5-4DBE-A2A8-A31B639219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4" r="36138"/>
          <a:stretch/>
        </p:blipFill>
        <p:spPr>
          <a:xfrm>
            <a:off x="0" y="0"/>
            <a:ext cx="3927566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89EE67A-326A-43B6-B9CB-2BA128D9B28E}"/>
              </a:ext>
            </a:extLst>
          </p:cNvPr>
          <p:cNvSpPr/>
          <p:nvPr/>
        </p:nvSpPr>
        <p:spPr>
          <a:xfrm rot="16200000">
            <a:off x="138312" y="3107219"/>
            <a:ext cx="656284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50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ИНФРАСТРУКТУРА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9A7052-4A56-4124-8936-C61B35902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1" b="15887"/>
          <a:stretch/>
        </p:blipFill>
        <p:spPr>
          <a:xfrm>
            <a:off x="6191794" y="1630945"/>
            <a:ext cx="2952206" cy="52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-2" y="0"/>
            <a:ext cx="9144000" cy="686670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A1096-312C-4C0C-9131-BF19F0C1423A}"/>
              </a:ext>
            </a:extLst>
          </p:cNvPr>
          <p:cNvSpPr/>
          <p:nvPr/>
        </p:nvSpPr>
        <p:spPr>
          <a:xfrm>
            <a:off x="137158" y="5847546"/>
            <a:ext cx="8869681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В ИНСТИТУТЕ ФУНКЦИОНИРУЮТ </a:t>
            </a:r>
            <a:br>
              <a:rPr lang="ru-RU" sz="28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</a:br>
            <a:r>
              <a:rPr lang="ru-RU" sz="28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4 УЧЕБНЫХ КОРПУСА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2DFCEA-A0ED-49AD-81B9-0E76B9B9C423}"/>
              </a:ext>
            </a:extLst>
          </p:cNvPr>
          <p:cNvCxnSpPr>
            <a:cxnSpLocks/>
          </p:cNvCxnSpPr>
          <p:nvPr/>
        </p:nvCxnSpPr>
        <p:spPr>
          <a:xfrm>
            <a:off x="252550" y="5791199"/>
            <a:ext cx="4615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здание, небо, внешний, кирпич&#10;&#10;Автоматически созданное описание">
            <a:extLst>
              <a:ext uri="{FF2B5EF4-FFF2-40B4-BE49-F238E27FC236}">
                <a16:creationId xmlns:a16="http://schemas.microsoft.com/office/drawing/2014/main" id="{0BB00F01-77DE-4580-AF8D-46574BC34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61" y="2174486"/>
            <a:ext cx="5024278" cy="3625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Изображение выглядит как небо, внешний, здание, дорога&#10;&#10;Автоматически созданное описание">
            <a:extLst>
              <a:ext uri="{FF2B5EF4-FFF2-40B4-BE49-F238E27FC236}">
                <a16:creationId xmlns:a16="http://schemas.microsoft.com/office/drawing/2014/main" id="{41140AD0-0332-498A-A482-B339A18A7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0" y="304803"/>
            <a:ext cx="4945879" cy="3124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C5C3BFD-E16D-408E-BD0E-7CC45D9AE6C9}"/>
              </a:ext>
            </a:extLst>
          </p:cNvPr>
          <p:cNvSpPr/>
          <p:nvPr/>
        </p:nvSpPr>
        <p:spPr>
          <a:xfrm>
            <a:off x="3982561" y="5204717"/>
            <a:ext cx="2913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ea typeface="Arial Unicode MS" pitchFamily="34" charset="-128"/>
                <a:cs typeface="Segoe UI Semilight" panose="020B0402040204020203" pitchFamily="34" charset="0"/>
              </a:rPr>
              <a:t> </a:t>
            </a:r>
            <a:r>
              <a:rPr lang="ru-RU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Segoe UI Semilight" panose="020B0402040204020203" pitchFamily="34" charset="0"/>
              </a:rPr>
              <a:t>Учебный корпус № 3</a:t>
            </a:r>
          </a:p>
          <a:p>
            <a:r>
              <a:rPr lang="ru-RU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Segoe UI Semilight" panose="020B0402040204020203" pitchFamily="34" charset="0"/>
              </a:rPr>
              <a:t> (ул. Луначарского, 2)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318A07B-CCFC-4AE1-9C36-0D492AAD72C1}"/>
              </a:ext>
            </a:extLst>
          </p:cNvPr>
          <p:cNvSpPr/>
          <p:nvPr/>
        </p:nvSpPr>
        <p:spPr>
          <a:xfrm>
            <a:off x="252550" y="371809"/>
            <a:ext cx="2913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Arial Unicode MS" pitchFamily="34" charset="-128"/>
                <a:cs typeface="Segoe UI Semilight" panose="020B0402040204020203" pitchFamily="34" charset="0"/>
              </a:rPr>
              <a:t> Учебный корпус № 1</a:t>
            </a:r>
          </a:p>
          <a:p>
            <a:r>
              <a:rPr lang="ru-RU" sz="1400" dirty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Arial Unicode MS" pitchFamily="34" charset="-128"/>
                <a:cs typeface="Segoe UI Semilight" panose="020B0402040204020203" pitchFamily="34" charset="0"/>
              </a:rPr>
              <a:t> (ул. Ленина, д. 1)</a:t>
            </a:r>
          </a:p>
        </p:txBody>
      </p:sp>
    </p:spTree>
    <p:extLst>
      <p:ext uri="{BB962C8B-B14F-4D97-AF65-F5344CB8AC3E}">
        <p14:creationId xmlns:p14="http://schemas.microsoft.com/office/powerpoint/2010/main" val="112699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-2" y="0"/>
            <a:ext cx="9144000" cy="6866709"/>
          </a:xfrm>
          <a:prstGeom prst="rect">
            <a:avLst/>
          </a:prstGeom>
        </p:spPr>
      </p:pic>
      <p:pic>
        <p:nvPicPr>
          <p:cNvPr id="1026" name="Picture 2" descr="20230829_1425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0" r="38969"/>
          <a:stretch>
            <a:fillRect/>
          </a:stretch>
        </p:blipFill>
        <p:spPr bwMode="auto">
          <a:xfrm rot="5400000">
            <a:off x="700468" y="-64425"/>
            <a:ext cx="3378819" cy="4149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A1096-312C-4C0C-9131-BF19F0C1423A}"/>
              </a:ext>
            </a:extLst>
          </p:cNvPr>
          <p:cNvSpPr/>
          <p:nvPr/>
        </p:nvSpPr>
        <p:spPr>
          <a:xfrm>
            <a:off x="137158" y="5847546"/>
            <a:ext cx="8869681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В ИНСТИТУТЕ ФУНКЦИОНИРУЮТ </a:t>
            </a:r>
            <a:br>
              <a:rPr lang="ru-RU" sz="28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</a:br>
            <a:r>
              <a:rPr lang="ru-RU" sz="28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4 УЧЕБНЫХ КОРПУСА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2DFCEA-A0ED-49AD-81B9-0E76B9B9C423}"/>
              </a:ext>
            </a:extLst>
          </p:cNvPr>
          <p:cNvCxnSpPr>
            <a:cxnSpLocks/>
          </p:cNvCxnSpPr>
          <p:nvPr/>
        </p:nvCxnSpPr>
        <p:spPr>
          <a:xfrm>
            <a:off x="252550" y="5791199"/>
            <a:ext cx="4615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959F4B-CD45-46F7-B5F7-8BA3AA395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b="10714"/>
          <a:stretch/>
        </p:blipFill>
        <p:spPr bwMode="auto">
          <a:xfrm>
            <a:off x="4477458" y="2626822"/>
            <a:ext cx="4422080" cy="3257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318A07B-CCFC-4AE1-9C36-0D492AAD72C1}"/>
              </a:ext>
            </a:extLst>
          </p:cNvPr>
          <p:cNvSpPr/>
          <p:nvPr/>
        </p:nvSpPr>
        <p:spPr>
          <a:xfrm>
            <a:off x="252550" y="320985"/>
            <a:ext cx="4473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ea typeface="Arial Unicode MS" pitchFamily="34" charset="-128"/>
                <a:cs typeface="Segoe UI Semilight" panose="020B0402040204020203" pitchFamily="34" charset="0"/>
              </a:rPr>
              <a:t> Учебный корпус № 5</a:t>
            </a:r>
          </a:p>
          <a:p>
            <a:r>
              <a:rPr lang="ru-RU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ea typeface="Arial Unicode MS" pitchFamily="34" charset="-128"/>
                <a:cs typeface="Segoe UI Semilight" panose="020B0402040204020203" pitchFamily="34" charset="0"/>
              </a:rPr>
              <a:t> (ул. Ленина, д. 1, здание 2)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C5C3BFD-E16D-408E-BD0E-7CC45D9AE6C9}"/>
              </a:ext>
            </a:extLst>
          </p:cNvPr>
          <p:cNvSpPr/>
          <p:nvPr/>
        </p:nvSpPr>
        <p:spPr>
          <a:xfrm>
            <a:off x="4571998" y="5296153"/>
            <a:ext cx="2913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ontserrat" panose="00000500000000000000" pitchFamily="2" charset="-52"/>
                <a:ea typeface="Arial Unicode MS" pitchFamily="34" charset="-128"/>
                <a:cs typeface="Segoe UI Semilight" panose="020B0402040204020203" pitchFamily="34" charset="0"/>
              </a:rPr>
              <a:t> </a:t>
            </a:r>
            <a:r>
              <a:rPr lang="ru-RU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Segoe UI Semilight" panose="020B0402040204020203" pitchFamily="34" charset="0"/>
              </a:rPr>
              <a:t>Учебный корпус № 6</a:t>
            </a:r>
          </a:p>
          <a:p>
            <a:r>
              <a:rPr lang="ru-RU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Segoe UI Semilight" panose="020B0402040204020203" pitchFamily="34" charset="0"/>
              </a:rPr>
              <a:t> (пл. Соборная, д. 2, корп. 1)</a:t>
            </a:r>
          </a:p>
        </p:txBody>
      </p:sp>
    </p:spTree>
    <p:extLst>
      <p:ext uri="{BB962C8B-B14F-4D97-AF65-F5344CB8AC3E}">
        <p14:creationId xmlns:p14="http://schemas.microsoft.com/office/powerpoint/2010/main" val="39082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A1096-312C-4C0C-9131-BF19F0C1423A}"/>
              </a:ext>
            </a:extLst>
          </p:cNvPr>
          <p:cNvSpPr/>
          <p:nvPr/>
        </p:nvSpPr>
        <p:spPr>
          <a:xfrm>
            <a:off x="137158" y="5847546"/>
            <a:ext cx="8869681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УЧЕБНЫЕ АУДИТОРИИ ОСНАЩЕНЫ</a:t>
            </a:r>
          </a:p>
          <a:p>
            <a:r>
              <a:rPr lang="ru-RU" sz="28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СОВРЕМЕННЫМ ОБОРУДОВАНИЕМ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2DFCEA-A0ED-49AD-81B9-0E76B9B9C423}"/>
              </a:ext>
            </a:extLst>
          </p:cNvPr>
          <p:cNvCxnSpPr>
            <a:cxnSpLocks/>
          </p:cNvCxnSpPr>
          <p:nvPr/>
        </p:nvCxnSpPr>
        <p:spPr>
          <a:xfrm>
            <a:off x="252550" y="5791199"/>
            <a:ext cx="4615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текст, пол, внутренний, офис&#10;&#10;Автоматически созданное описание">
            <a:extLst>
              <a:ext uri="{FF2B5EF4-FFF2-40B4-BE49-F238E27FC236}">
                <a16:creationId xmlns:a16="http://schemas.microsoft.com/office/drawing/2014/main" id="{D26DCD0D-211E-4BC5-AD58-6C7CAB5199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5" y="379725"/>
            <a:ext cx="3582588" cy="2388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Изображение выглядит как текст, внутренний, пол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FB0E97A-DE47-4F9A-AFDF-E7A2F6D982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033" y="379724"/>
            <a:ext cx="3582589" cy="2388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 descr="Изображение выглядит как микроскоп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68E0E3EB-BD01-44AD-B289-B0ABF37994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2998563"/>
            <a:ext cx="3582585" cy="2388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 descr="Изображение выглядит как внутренний, пол, офис, загромож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68B97DD8-648F-4201-8F04-CDB459BD04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82" y="3048823"/>
            <a:ext cx="3581840" cy="238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D3075-CA2B-42D7-AE07-9BE6F2A7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2762"/>
          <a:stretch/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A1096-312C-4C0C-9131-BF19F0C1423A}"/>
              </a:ext>
            </a:extLst>
          </p:cNvPr>
          <p:cNvSpPr/>
          <p:nvPr/>
        </p:nvSpPr>
        <p:spPr>
          <a:xfrm>
            <a:off x="137158" y="5847546"/>
            <a:ext cx="8869681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УЧЕБНЫЕ АУДИТОРИИ ОСНАЩЕНЫ</a:t>
            </a:r>
          </a:p>
          <a:p>
            <a:r>
              <a:rPr lang="ru-RU" sz="2800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Roboto Lt" pitchFamily="2" charset="0"/>
                <a:cs typeface="Segoe UI Semilight" panose="020B0402040204020203" pitchFamily="34" charset="0"/>
              </a:rPr>
              <a:t>СОВРЕМЕННЫМ ОБОРУДОВАНИЕМ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2DFCEA-A0ED-49AD-81B9-0E76B9B9C423}"/>
              </a:ext>
            </a:extLst>
          </p:cNvPr>
          <p:cNvCxnSpPr>
            <a:cxnSpLocks/>
          </p:cNvCxnSpPr>
          <p:nvPr/>
        </p:nvCxnSpPr>
        <p:spPr>
          <a:xfrm>
            <a:off x="252550" y="5791199"/>
            <a:ext cx="4615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Изображение выглядит как текст, внутренний, конференц зал&#10;&#10;Автоматически созданное описание">
            <a:extLst>
              <a:ext uri="{FF2B5EF4-FFF2-40B4-BE49-F238E27FC236}">
                <a16:creationId xmlns:a16="http://schemas.microsoft.com/office/drawing/2014/main" id="{24FD2D57-CB07-43EC-A0BA-5979E3553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379724"/>
            <a:ext cx="3582584" cy="2388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Изображение выглядит как внутренний, стена, потолок, пол&#10;&#10;Автоматически созданное описание">
            <a:extLst>
              <a:ext uri="{FF2B5EF4-FFF2-40B4-BE49-F238E27FC236}">
                <a16:creationId xmlns:a16="http://schemas.microsoft.com/office/drawing/2014/main" id="{3E91FFC7-65FA-43AD-B920-2975A6B3D5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82" y="397101"/>
            <a:ext cx="3581840" cy="2371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Изображение выглядит как пол, внутренний, стен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CA1937A4-DF08-4552-B41B-8B0D14E6ED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3048823"/>
            <a:ext cx="3556523" cy="237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Изображение выглядит как живой, внутренний, комната, диван&#10;&#10;Автоматически созданное описание">
            <a:extLst>
              <a:ext uri="{FF2B5EF4-FFF2-40B4-BE49-F238E27FC236}">
                <a16:creationId xmlns:a16="http://schemas.microsoft.com/office/drawing/2014/main" id="{BC7E59A4-F33D-4B4F-A03A-CBDEF1244A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10" y="3038494"/>
            <a:ext cx="3625584" cy="2381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53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F1BE1AAF263234E8A6EB00E4BFC7452" ma:contentTypeVersion="0" ma:contentTypeDescription="Создание документа." ma:contentTypeScope="" ma:versionID="face1aa960449890207ae1ffc9025b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6066F3-E7A4-44AA-A728-812A988F3B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AF5C1E-E6AD-4BD8-A964-68EDBDFB68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D154C4-A482-4B2C-B646-FF898574D344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6338</TotalTime>
  <Words>952</Words>
  <Application>Microsoft Office PowerPoint</Application>
  <PresentationFormat>Экран (4:3)</PresentationFormat>
  <Paragraphs>234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Arial</vt:lpstr>
      <vt:lpstr>Arial Unicode MS</vt:lpstr>
      <vt:lpstr>Calibri</vt:lpstr>
      <vt:lpstr>Calibri Light</vt:lpstr>
      <vt:lpstr>Century Gothic</vt:lpstr>
      <vt:lpstr>Montserrat</vt:lpstr>
      <vt:lpstr>Roboto Lt</vt:lpstr>
      <vt:lpstr>Segoe UI Semilight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Кудрявцев</dc:creator>
  <cp:lastModifiedBy>Киселева Александра Евгеньевна</cp:lastModifiedBy>
  <cp:revision>1163</cp:revision>
  <cp:lastPrinted>2023-11-28T05:54:31Z</cp:lastPrinted>
  <dcterms:created xsi:type="dcterms:W3CDTF">2019-09-01T17:54:29Z</dcterms:created>
  <dcterms:modified xsi:type="dcterms:W3CDTF">2024-01-22T04:35:14Z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0x0101006F1BE1AAF263234E8A6EB00E4BFC7452</vt:lpwstr>
  </property>
</Properties>
</file>