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7" r:id="rId5"/>
    <p:sldId id="330" r:id="rId6"/>
    <p:sldId id="318" r:id="rId7"/>
    <p:sldId id="332" r:id="rId8"/>
    <p:sldId id="331" r:id="rId9"/>
    <p:sldId id="327" r:id="rId10"/>
    <p:sldId id="276" r:id="rId11"/>
  </p:sldIdLst>
  <p:sldSz cx="9906000" cy="6858000" type="A4"/>
  <p:notesSz cx="6797675" cy="9928225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фтельская Наталья Валерьевна" initials="ШНВ" lastIdx="1" clrIdx="0">
    <p:extLst>
      <p:ext uri="{19B8F6BF-5375-455C-9EA6-DF929625EA0E}">
        <p15:presenceInfo xmlns:p15="http://schemas.microsoft.com/office/powerpoint/2012/main" userId="S-1-5-21-1880274432-2666404260-1303620870-8729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DF2121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83706" autoAdjust="0"/>
  </p:normalViewPr>
  <p:slideViewPr>
    <p:cSldViewPr>
      <p:cViewPr varScale="1">
        <p:scale>
          <a:sx n="114" d="100"/>
          <a:sy n="114" d="100"/>
        </p:scale>
        <p:origin x="1116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981" y="6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13.02.2024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67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48544" y="2348880"/>
            <a:ext cx="8420100" cy="1470025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105128" y="270986"/>
            <a:ext cx="3499619" cy="53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8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213334"/>
            <a:ext cx="3096344" cy="5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8544" y="404664"/>
            <a:ext cx="8589773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429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77177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5010150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7248525" y="1484313"/>
            <a:ext cx="2085975" cy="13001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6551159" cy="306265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8544" y="404664"/>
            <a:ext cx="8589774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4436517"/>
            <a:ext cx="8877807" cy="1512763"/>
          </a:xfrm>
        </p:spPr>
        <p:txBody>
          <a:bodyPr>
            <a:normAutofit/>
          </a:bodyPr>
          <a:lstStyle>
            <a:lvl1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62080" y="1196752"/>
            <a:ext cx="8783408" cy="480399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592" indent="0">
              <a:buNone/>
              <a:defRPr sz="16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48543" y="404664"/>
            <a:ext cx="8589775" cy="410448"/>
          </a:xfrm>
        </p:spPr>
        <p:txBody>
          <a:bodyPr>
            <a:noAutofit/>
          </a:bodyPr>
          <a:lstStyle>
            <a:lvl1pPr algn="l">
              <a:defRPr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-1" y="5733256"/>
            <a:ext cx="9906001" cy="66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7287" tIns="53643" rIns="107287" bIns="536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dirty="0">
                <a:solidFill>
                  <a:schemeClr val="bg1"/>
                </a:solidFill>
              </a:rPr>
              <a:t>Всегда в движении!</a:t>
            </a:r>
            <a:endParaRPr lang="ru-RU" altLang="ru-RU" sz="3600" b="1" i="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2" name="Рисунок 1"/>
          <p:cNvPicPr>
            <a:picLocks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736"/>
            <a:ext cx="9906000" cy="45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213334"/>
            <a:ext cx="3096344" cy="5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28" y="404664"/>
            <a:ext cx="8733791" cy="410448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955086" y="6525344"/>
            <a:ext cx="966466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>
          <a:xfrm flipH="1">
            <a:off x="704528" y="836712"/>
            <a:ext cx="8733792" cy="18091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617296" y="6525344"/>
            <a:ext cx="2133600" cy="2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495300" y="386484"/>
            <a:ext cx="137220" cy="468319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329645"/>
            <a:ext cx="1691679" cy="55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7" r:id="rId5"/>
  </p:sldLayoutIdLst>
  <p:hf hdr="0" dt="0"/>
  <p:txStyles>
    <p:titleStyle>
      <a:lvl1pPr algn="l" defTabSz="914296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544" y="2348880"/>
            <a:ext cx="8420100" cy="18002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ahoma"/>
              </a:rPr>
              <a:t>Образовательный центр </a:t>
            </a:r>
            <a:br>
              <a:rPr lang="ru-RU" sz="2400" b="1" dirty="0">
                <a:solidFill>
                  <a:prstClr val="black"/>
                </a:solidFill>
                <a:latin typeface="Tahoma"/>
              </a:rPr>
            </a:br>
            <a:r>
              <a:rPr lang="ru-RU" sz="2400" b="1" dirty="0">
                <a:solidFill>
                  <a:prstClr val="black"/>
                </a:solidFill>
                <a:latin typeface="Tahoma"/>
              </a:rPr>
              <a:t> г. Когалым</a:t>
            </a:r>
            <a:endParaRPr lang="ru-RU" sz="24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3512840" y="5661248"/>
            <a:ext cx="6120680" cy="7964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Tahoma" panose="020B0604030504040204" pitchFamily="34" charset="0"/>
                <a:cs typeface="Tahoma" panose="020B0604030504040204" pitchFamily="34" charset="0"/>
              </a:rPr>
              <a:t>ООО «ЛУКОЙЛ-Инжиниринг»</a:t>
            </a:r>
          </a:p>
        </p:txBody>
      </p:sp>
      <p:sp>
        <p:nvSpPr>
          <p:cNvPr id="4" name="Текст 11"/>
          <p:cNvSpPr txBox="1">
            <a:spLocks/>
          </p:cNvSpPr>
          <p:nvPr/>
        </p:nvSpPr>
        <p:spPr>
          <a:xfrm>
            <a:off x="272480" y="5718150"/>
            <a:ext cx="2592288" cy="7964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2024</a:t>
            </a:r>
          </a:p>
          <a:p>
            <a:pPr algn="l"/>
            <a:r>
              <a:rPr lang="ru-RU" sz="2000" dirty="0"/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87065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D8A4-570F-4F13-8BAF-774414950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Уважаемые родители и выпускники!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2ED6A-6618-41E7-B4CF-123FE3DCCF58}"/>
              </a:ext>
            </a:extLst>
          </p:cNvPr>
          <p:cNvSpPr txBox="1"/>
          <p:nvPr/>
        </p:nvSpPr>
        <p:spPr>
          <a:xfrm>
            <a:off x="704528" y="908720"/>
            <a:ext cx="8589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/>
              <a:t>Образовательный центр в г. Когалыме (филиал Пермского национального исследовательского политехнического университета) – это уникальный проект, благодаря которому более 380 будущих специалистов нефтегазовой отрасли смогут пройти обучение по практико-ориентированной проектно-модульной программе под руководством ведущих преподавателей и опытных специалистов Компании.</a:t>
            </a:r>
            <a:endParaRPr lang="en-US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64F17F-0E6B-42AF-9AAB-FC46A2C3EB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3249"/>
          <a:stretch>
            <a:fillRect/>
          </a:stretch>
        </p:blipFill>
        <p:spPr>
          <a:xfrm>
            <a:off x="1254998" y="2663046"/>
            <a:ext cx="7488832" cy="3646274"/>
          </a:xfrm>
        </p:spPr>
      </p:pic>
    </p:spTree>
    <p:extLst>
      <p:ext uri="{BB962C8B-B14F-4D97-AF65-F5344CB8AC3E}">
        <p14:creationId xmlns:p14="http://schemas.microsoft.com/office/powerpoint/2010/main" val="409111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0354" y="311877"/>
            <a:ext cx="8589775" cy="410448"/>
          </a:xfrm>
        </p:spPr>
        <p:txBody>
          <a:bodyPr/>
          <a:lstStyle/>
          <a:p>
            <a:r>
              <a:rPr lang="ru-RU" b="1" dirty="0"/>
              <a:t>Направления</a:t>
            </a:r>
            <a:r>
              <a:rPr lang="ru-RU" sz="2000" b="1" dirty="0"/>
              <a:t> подготовки и специальности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6619" y="4724174"/>
            <a:ext cx="1849318" cy="13691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Профессорско- преподавательский состав  университета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8099" y="4722988"/>
            <a:ext cx="1396637" cy="1370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Специалисты ООО «ЛУКОЙЛ-Инжиниринг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7224" y="4722988"/>
            <a:ext cx="1302353" cy="1370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Специалисты организаций Группы «ЛУКОЙЛ»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0512" y="1028400"/>
            <a:ext cx="4248471" cy="25660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</a:rPr>
              <a:t>Направление </a:t>
            </a:r>
            <a:r>
              <a:rPr lang="ru-RU" sz="1200" b="1" dirty="0">
                <a:solidFill>
                  <a:schemeClr val="tx1"/>
                </a:solidFill>
              </a:rPr>
              <a:t>«Нефтегазовое дело» </a:t>
            </a:r>
            <a:r>
              <a:rPr lang="ru-RU" sz="1200" dirty="0">
                <a:solidFill>
                  <a:schemeClr val="tx1"/>
                </a:solidFill>
              </a:rPr>
              <a:t>(бакалавры), 4 года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</a:rPr>
              <a:t>Специальность </a:t>
            </a:r>
            <a:r>
              <a:rPr lang="ru-RU" sz="1200" b="1" dirty="0">
                <a:solidFill>
                  <a:schemeClr val="tx1"/>
                </a:solidFill>
              </a:rPr>
              <a:t>«Нефтегазовые техника и технология»</a:t>
            </a:r>
            <a:r>
              <a:rPr lang="ru-RU" sz="1200" dirty="0">
                <a:solidFill>
                  <a:schemeClr val="tx1"/>
                </a:solidFill>
              </a:rPr>
              <a:t> (специалисты), 5,5 лет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Специализация </a:t>
            </a:r>
            <a:r>
              <a:rPr lang="ru-RU" sz="1200" b="1" dirty="0">
                <a:solidFill>
                  <a:schemeClr val="tx1"/>
                </a:solidFill>
              </a:rPr>
              <a:t>«Разработка нефтяных и газовых месторождений»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chemeClr val="tx1"/>
                </a:solidFill>
              </a:rPr>
              <a:t>Специализация </a:t>
            </a:r>
            <a:r>
              <a:rPr lang="ru-RU" sz="1200" b="1" dirty="0">
                <a:solidFill>
                  <a:schemeClr val="tx1"/>
                </a:solidFill>
              </a:rPr>
              <a:t>«Машины и оборудование нефтяных и газовых промыслов»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</a:rPr>
              <a:t>Специальность </a:t>
            </a:r>
            <a:r>
              <a:rPr lang="ru-RU" sz="1200" b="1" dirty="0">
                <a:solidFill>
                  <a:schemeClr val="tx1"/>
                </a:solidFill>
              </a:rPr>
              <a:t>«Прикладная геология», </a:t>
            </a:r>
            <a:r>
              <a:rPr lang="ru-RU" sz="1200" dirty="0">
                <a:solidFill>
                  <a:schemeClr val="tx1"/>
                </a:solidFill>
              </a:rPr>
              <a:t>5 лет. (специалисты)</a:t>
            </a:r>
            <a:endParaRPr lang="ru-RU" sz="1200" i="1" u="sng" dirty="0">
              <a:solidFill>
                <a:schemeClr val="tx1"/>
              </a:solidFill>
            </a:endParaRPr>
          </a:p>
          <a:p>
            <a:pPr algn="ctr"/>
            <a:r>
              <a:rPr lang="ru-RU" sz="1200" i="1" u="sng" dirty="0">
                <a:solidFill>
                  <a:schemeClr val="tx1"/>
                </a:solidFill>
              </a:rPr>
              <a:t>Планируемый максимальный контингент  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– </a:t>
            </a:r>
            <a:r>
              <a:rPr lang="ru-RU" sz="1200" b="1" i="1" dirty="0">
                <a:solidFill>
                  <a:srgbClr val="C00000"/>
                </a:solidFill>
              </a:rPr>
              <a:t>380</a:t>
            </a:r>
            <a:r>
              <a:rPr lang="ru-RU" sz="1200" i="1" dirty="0">
                <a:solidFill>
                  <a:schemeClr val="tx1"/>
                </a:solidFill>
              </a:rPr>
              <a:t> чел.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660821" y="4960813"/>
            <a:ext cx="370093" cy="48900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2591667" y="5021163"/>
            <a:ext cx="432391" cy="36830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816" y="3262485"/>
            <a:ext cx="2249136" cy="16796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/>
          <a:srcRect t="-1" b="2815"/>
          <a:stretch/>
        </p:blipFill>
        <p:spPr>
          <a:xfrm>
            <a:off x="7261816" y="1195852"/>
            <a:ext cx="2227688" cy="16796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266" y="2870979"/>
            <a:ext cx="2032358" cy="173914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6" y="1028400"/>
            <a:ext cx="2027989" cy="15365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7" name="Прямоугольник 26"/>
          <p:cNvSpPr/>
          <p:nvPr/>
        </p:nvSpPr>
        <p:spPr>
          <a:xfrm>
            <a:off x="9345488" y="6597352"/>
            <a:ext cx="40299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7BDB0-BD89-4C8D-A418-47C5A541A8C2}"/>
              </a:ext>
            </a:extLst>
          </p:cNvPr>
          <p:cNvSpPr txBox="1"/>
          <p:nvPr/>
        </p:nvSpPr>
        <p:spPr>
          <a:xfrm>
            <a:off x="367115" y="3594464"/>
            <a:ext cx="4441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К учебному процессу привлекаются высококвалифицированные специалисты Компании и Общества: это - проведение лекционных и практических занятий; учебно-методическая и научно-исследовательская работа.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9394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9FE1C52-7317-433E-95F7-966D6C11B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8" y="1004962"/>
            <a:ext cx="4346312" cy="289727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B3214C3-9DD0-4258-BF1D-E588575B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89" y="404664"/>
            <a:ext cx="8831630" cy="410448"/>
          </a:xfrm>
        </p:spPr>
        <p:txBody>
          <a:bodyPr/>
          <a:lstStyle/>
          <a:p>
            <a:r>
              <a:rPr lang="ru-RU" b="1" dirty="0"/>
              <a:t>Образовательный центр г. Когалым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0598D4-8AB6-4188-83D8-0C9E0C6FD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4004744"/>
            <a:ext cx="3765238" cy="2509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484ED6-689F-4AE6-BA81-71C45D45D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99" y="1035779"/>
            <a:ext cx="4345519" cy="289727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86EB6D-1C68-4FB1-8E23-8817179C7D10}"/>
              </a:ext>
            </a:extLst>
          </p:cNvPr>
          <p:cNvSpPr/>
          <p:nvPr/>
        </p:nvSpPr>
        <p:spPr>
          <a:xfrm>
            <a:off x="467682" y="4122906"/>
            <a:ext cx="4773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Образовательный центр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состоит из нескольких корпусов: общественно-образовательный, учебный с атриумами, лабораторный. На территории центра есть актовый и конференц-зал, амфитеатр-трансформер, столовая и кафе, музей и библиотека. Также оборудованы спортивные площадки и зоны с арт-объектами, ландшафтный парк. В архитектурную композицию интегрирована существующая научно-исследовательская инфраструктура ООО «ЛУКОЙЛ-Инжиниринг»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4054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2833" y="935167"/>
            <a:ext cx="8818460" cy="333489"/>
          </a:xfrm>
        </p:spPr>
        <p:txBody>
          <a:bodyPr/>
          <a:lstStyle/>
          <a:p>
            <a:pPr algn="ctr"/>
            <a:r>
              <a:rPr lang="ru-RU" sz="1500" dirty="0"/>
              <a:t>Продолжить обучение и получить степень магистра можно на базовых кафедрах ООО «ЛУКОЙЛ-Инжиниринг</a:t>
            </a:r>
            <a:r>
              <a:rPr lang="ru-RU" sz="1500" b="1" dirty="0"/>
              <a:t>»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5429386" y="3474757"/>
            <a:ext cx="0" cy="63194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415179" y="3259605"/>
            <a:ext cx="3062178" cy="513780"/>
          </a:xfrm>
          <a:prstGeom prst="rect">
            <a:avLst/>
          </a:prstGeom>
          <a:solidFill>
            <a:srgbClr val="F2F2F2"/>
          </a:solidFill>
          <a:ln w="28575"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tIns="14625" bIns="14625" rtlCol="0" anchor="ctr">
            <a:noAutofit/>
          </a:bodyPr>
          <a:lstStyle/>
          <a:p>
            <a:pPr algn="ctr"/>
            <a:r>
              <a:rPr lang="ru-RU" sz="812" b="1" dirty="0">
                <a:solidFill>
                  <a:prstClr val="black"/>
                </a:solidFill>
              </a:rPr>
              <a:t>Кафедра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инновационного менеджмента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(РГУ нефти и газа (НИУ) имени И.М. Губкина)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15179" y="1429450"/>
            <a:ext cx="3062178" cy="587824"/>
          </a:xfrm>
          <a:prstGeom prst="rect">
            <a:avLst/>
          </a:prstGeom>
          <a:solidFill>
            <a:srgbClr val="F2F2F2"/>
          </a:solidFill>
          <a:ln w="28575"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tIns="14625" bIns="14625" rtlCol="0" anchor="ctr">
            <a:noAutofit/>
          </a:bodyPr>
          <a:lstStyle/>
          <a:p>
            <a:pPr algn="ctr"/>
            <a:r>
              <a:rPr lang="ru-RU" sz="812" b="1" dirty="0">
                <a:solidFill>
                  <a:prstClr val="black"/>
                </a:solidFill>
              </a:rPr>
              <a:t>Кафедра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 моделирования физико-технологических процессов разработки месторождений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(РГУ нефти и газа (НИУ) имени И.М. Губкина)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412197" y="2078957"/>
            <a:ext cx="3054866" cy="650984"/>
          </a:xfrm>
          <a:prstGeom prst="rect">
            <a:avLst/>
          </a:prstGeom>
          <a:solidFill>
            <a:srgbClr val="F2F2F2"/>
          </a:solidFill>
          <a:ln w="28575"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tIns="14625" bIns="14625" rtlCol="0" anchor="ctr">
            <a:noAutofit/>
          </a:bodyPr>
          <a:lstStyle/>
          <a:p>
            <a:pPr algn="ctr"/>
            <a:r>
              <a:rPr lang="ru-RU" sz="812" b="1" dirty="0">
                <a:solidFill>
                  <a:prstClr val="black"/>
                </a:solidFill>
              </a:rPr>
              <a:t>Кафедра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Нефтегазовый инжиниринг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(Пермский национальный исследовательский политехнический университет)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04885" y="2799820"/>
            <a:ext cx="3062178" cy="410133"/>
          </a:xfrm>
          <a:prstGeom prst="rect">
            <a:avLst/>
          </a:prstGeom>
          <a:solidFill>
            <a:srgbClr val="F2F2F2"/>
          </a:solidFill>
          <a:ln w="28575"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tIns="14625" bIns="14625" rtlCol="0" anchor="ctr">
            <a:noAutofit/>
          </a:bodyPr>
          <a:lstStyle/>
          <a:p>
            <a:pPr algn="ctr"/>
            <a:r>
              <a:rPr lang="ru-RU" sz="812" b="1" dirty="0">
                <a:solidFill>
                  <a:prstClr val="black"/>
                </a:solidFill>
              </a:rPr>
              <a:t>Базовая Кафедра в ТИУ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(Тюменский индустриальный университет)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04885" y="3827931"/>
            <a:ext cx="3062178" cy="416459"/>
          </a:xfrm>
          <a:prstGeom prst="rect">
            <a:avLst/>
          </a:prstGeom>
          <a:solidFill>
            <a:srgbClr val="F2F2F2"/>
          </a:solidFill>
          <a:ln w="28575">
            <a:solidFill>
              <a:srgbClr val="D9D9D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tIns="14625" bIns="14625" rtlCol="0" anchor="ctr">
            <a:noAutofit/>
          </a:bodyPr>
          <a:lstStyle/>
          <a:p>
            <a:pPr algn="ctr"/>
            <a:r>
              <a:rPr lang="ru-RU" sz="812" b="1" dirty="0">
                <a:solidFill>
                  <a:prstClr val="black"/>
                </a:solidFill>
              </a:rPr>
              <a:t>Кафедра </a:t>
            </a:r>
          </a:p>
          <a:p>
            <a:pPr algn="ctr"/>
            <a:r>
              <a:rPr lang="ru-RU" sz="812" b="1" dirty="0">
                <a:solidFill>
                  <a:prstClr val="black"/>
                </a:solidFill>
              </a:rPr>
              <a:t>Современные нефтегазовые технологии ВГТУ, Волгоград 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3791372" y="1481691"/>
            <a:ext cx="1870740" cy="535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Центр сопровождения разработки месторождений (Москва)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5961835" y="1477643"/>
            <a:ext cx="3491541" cy="3112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Определены месторождения Компании для сопровождения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961836" y="1835222"/>
            <a:ext cx="3491540" cy="2199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Приняты первые специалисты</a:t>
            </a:r>
          </a:p>
        </p:txBody>
      </p:sp>
      <p:sp>
        <p:nvSpPr>
          <p:cNvPr id="119" name="Равнобедренный треугольник 118"/>
          <p:cNvSpPr/>
          <p:nvPr/>
        </p:nvSpPr>
        <p:spPr>
          <a:xfrm rot="5400000">
            <a:off x="3341863" y="1648485"/>
            <a:ext cx="587824" cy="138174"/>
          </a:xfrm>
          <a:prstGeom prst="triangle">
            <a:avLst/>
          </a:prstGeom>
          <a:gradFill flip="none" rotWithShape="1">
            <a:gsLst>
              <a:gs pos="0">
                <a:srgbClr val="E11C38">
                  <a:tint val="66000"/>
                  <a:satMod val="160000"/>
                </a:srgbClr>
              </a:gs>
              <a:gs pos="50000">
                <a:srgbClr val="E11C38">
                  <a:tint val="44500"/>
                  <a:satMod val="160000"/>
                </a:srgbClr>
              </a:gs>
              <a:gs pos="100000">
                <a:srgbClr val="E11C3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19">
              <a:solidFill>
                <a:prstClr val="white"/>
              </a:solidFill>
            </a:endParaRPr>
          </a:p>
        </p:txBody>
      </p:sp>
      <p:sp>
        <p:nvSpPr>
          <p:cNvPr id="120" name="Равнобедренный треугольник 119"/>
          <p:cNvSpPr/>
          <p:nvPr/>
        </p:nvSpPr>
        <p:spPr>
          <a:xfrm rot="5400000">
            <a:off x="5473437" y="1672793"/>
            <a:ext cx="681698" cy="183426"/>
          </a:xfrm>
          <a:prstGeom prst="triangle">
            <a:avLst/>
          </a:prstGeom>
          <a:gradFill flip="none" rotWithShape="1">
            <a:gsLst>
              <a:gs pos="0">
                <a:srgbClr val="E11C38">
                  <a:tint val="66000"/>
                  <a:satMod val="160000"/>
                </a:srgbClr>
              </a:gs>
              <a:gs pos="50000">
                <a:srgbClr val="E11C38">
                  <a:tint val="44500"/>
                  <a:satMod val="160000"/>
                </a:srgbClr>
              </a:gs>
              <a:gs pos="100000">
                <a:srgbClr val="E11C3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19">
              <a:solidFill>
                <a:prstClr val="white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3795995" y="2145484"/>
            <a:ext cx="1870740" cy="6517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Центр научно-инженерного сопровождения разработки месторождений при базовой кафедре «Нефтегазовый инжиниринг»</a:t>
            </a:r>
          </a:p>
        </p:txBody>
      </p:sp>
      <p:sp>
        <p:nvSpPr>
          <p:cNvPr id="124" name="Равнобедренный треугольник 123"/>
          <p:cNvSpPr/>
          <p:nvPr/>
        </p:nvSpPr>
        <p:spPr>
          <a:xfrm rot="5400000">
            <a:off x="3358251" y="2269616"/>
            <a:ext cx="587824" cy="178425"/>
          </a:xfrm>
          <a:prstGeom prst="triangle">
            <a:avLst/>
          </a:prstGeom>
          <a:gradFill flip="none" rotWithShape="1">
            <a:gsLst>
              <a:gs pos="0">
                <a:srgbClr val="E11C38">
                  <a:tint val="66000"/>
                  <a:satMod val="160000"/>
                </a:srgbClr>
              </a:gs>
              <a:gs pos="50000">
                <a:srgbClr val="E11C38">
                  <a:tint val="44500"/>
                  <a:satMod val="160000"/>
                </a:srgbClr>
              </a:gs>
              <a:gs pos="100000">
                <a:srgbClr val="E11C3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19">
              <a:solidFill>
                <a:prstClr val="white"/>
              </a:solidFill>
            </a:endParaRPr>
          </a:p>
        </p:txBody>
      </p:sp>
      <p:sp>
        <p:nvSpPr>
          <p:cNvPr id="125" name="Равнобедренный треугольник 124"/>
          <p:cNvSpPr/>
          <p:nvPr/>
        </p:nvSpPr>
        <p:spPr>
          <a:xfrm rot="5400000">
            <a:off x="5473437" y="2392308"/>
            <a:ext cx="681698" cy="183426"/>
          </a:xfrm>
          <a:prstGeom prst="triangle">
            <a:avLst/>
          </a:prstGeom>
          <a:gradFill flip="none" rotWithShape="1">
            <a:gsLst>
              <a:gs pos="0">
                <a:srgbClr val="E11C38">
                  <a:tint val="66000"/>
                  <a:satMod val="160000"/>
                </a:srgbClr>
              </a:gs>
              <a:gs pos="50000">
                <a:srgbClr val="E11C38">
                  <a:tint val="44500"/>
                  <a:satMod val="160000"/>
                </a:srgbClr>
              </a:gs>
              <a:gs pos="100000">
                <a:srgbClr val="E11C3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19">
              <a:solidFill>
                <a:prstClr val="white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961836" y="2168800"/>
            <a:ext cx="3491540" cy="2900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Работы по научно-проектному сопровождению мелких месторождений Пермского края и Республики Коми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5961836" y="2490958"/>
            <a:ext cx="3491540" cy="268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Несложные проекты  на строительство, реконструкцию и ликвидацию скважин</a:t>
            </a:r>
          </a:p>
        </p:txBody>
      </p:sp>
      <p:sp>
        <p:nvSpPr>
          <p:cNvPr id="132" name="Равнобедренный треугольник 131"/>
          <p:cNvSpPr/>
          <p:nvPr/>
        </p:nvSpPr>
        <p:spPr>
          <a:xfrm rot="5400000">
            <a:off x="3446487" y="2957108"/>
            <a:ext cx="420089" cy="187160"/>
          </a:xfrm>
          <a:prstGeom prst="triangle">
            <a:avLst/>
          </a:prstGeom>
          <a:gradFill flip="none" rotWithShape="1">
            <a:gsLst>
              <a:gs pos="0">
                <a:srgbClr val="E11C38">
                  <a:tint val="66000"/>
                  <a:satMod val="160000"/>
                </a:srgbClr>
              </a:gs>
              <a:gs pos="50000">
                <a:srgbClr val="E11C38">
                  <a:tint val="44500"/>
                  <a:satMod val="160000"/>
                </a:srgbClr>
              </a:gs>
              <a:gs pos="100000">
                <a:srgbClr val="E11C3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19">
              <a:solidFill>
                <a:prstClr val="white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798077" y="2834613"/>
            <a:ext cx="5655299" cy="186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Участие студентов в проектировании строительства скважин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3795994" y="3067293"/>
            <a:ext cx="5655299" cy="182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31" b="1" dirty="0">
                <a:solidFill>
                  <a:schemeClr val="tx1"/>
                </a:solidFill>
              </a:rPr>
              <a:t>Проведение научно-исследовательских работ по буровым растворам</a:t>
            </a:r>
          </a:p>
        </p:txBody>
      </p:sp>
      <p:grpSp>
        <p:nvGrpSpPr>
          <p:cNvPr id="142" name="Группа 141"/>
          <p:cNvGrpSpPr/>
          <p:nvPr/>
        </p:nvGrpSpPr>
        <p:grpSpPr>
          <a:xfrm>
            <a:off x="34901" y="4363358"/>
            <a:ext cx="2753171" cy="1446978"/>
            <a:chOff x="3148012" y="454639"/>
            <a:chExt cx="3875544" cy="2678237"/>
          </a:xfrm>
        </p:grpSpPr>
        <p:grpSp>
          <p:nvGrpSpPr>
            <p:cNvPr id="143" name="Группа 142"/>
            <p:cNvGrpSpPr/>
            <p:nvPr/>
          </p:nvGrpSpPr>
          <p:grpSpPr>
            <a:xfrm>
              <a:off x="3148012" y="454639"/>
              <a:ext cx="3875544" cy="2678237"/>
              <a:chOff x="3845714" y="726223"/>
              <a:chExt cx="4506321" cy="2901423"/>
            </a:xfrm>
          </p:grpSpPr>
          <p:grpSp>
            <p:nvGrpSpPr>
              <p:cNvPr id="152" name="Группа 151"/>
              <p:cNvGrpSpPr/>
              <p:nvPr/>
            </p:nvGrpSpPr>
            <p:grpSpPr>
              <a:xfrm>
                <a:off x="3845714" y="726223"/>
                <a:ext cx="4506321" cy="2901423"/>
                <a:chOff x="3596655" y="107830"/>
                <a:chExt cx="4377100" cy="4293109"/>
              </a:xfrm>
            </p:grpSpPr>
            <p:cxnSp>
              <p:nvCxnSpPr>
                <p:cNvPr id="158" name="Прямая соединительная линия 157"/>
                <p:cNvCxnSpPr/>
                <p:nvPr/>
              </p:nvCxnSpPr>
              <p:spPr>
                <a:xfrm>
                  <a:off x="3842377" y="3790139"/>
                  <a:ext cx="4131378" cy="958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TextBox 158"/>
                <p:cNvSpPr txBox="1"/>
                <p:nvPr/>
              </p:nvSpPr>
              <p:spPr>
                <a:xfrm>
                  <a:off x="3867770" y="3830002"/>
                  <a:ext cx="660699" cy="5709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675" b="1" dirty="0">
                      <a:solidFill>
                        <a:prstClr val="black"/>
                      </a:solidFill>
                    </a:rPr>
                    <a:t>2017 </a:t>
                  </a: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4351435" y="3823524"/>
                  <a:ext cx="660699" cy="5709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ru-RU" sz="675" b="1" dirty="0">
                      <a:solidFill>
                        <a:prstClr val="black"/>
                      </a:solidFill>
                    </a:rPr>
                    <a:t>2018 </a:t>
                  </a:r>
                  <a:endParaRPr lang="ru-RU" sz="675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Прямоугольник 160"/>
                <p:cNvSpPr/>
                <p:nvPr/>
              </p:nvSpPr>
              <p:spPr>
                <a:xfrm>
                  <a:off x="3897844" y="3448103"/>
                  <a:ext cx="456406" cy="26894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/>
              </p:nvSpPr>
              <p:spPr>
                <a:xfrm>
                  <a:off x="4441892" y="3223711"/>
                  <a:ext cx="478511" cy="49201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/>
              </p:nvSpPr>
              <p:spPr>
                <a:xfrm>
                  <a:off x="3596655" y="107830"/>
                  <a:ext cx="3003159" cy="13012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796" fontAlgn="ctr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ru-RU" sz="750" b="1" dirty="0"/>
                    <a:t>Количество выпускников базовых кафедр, нарастающим итогом за 2017-2023 гг., чел.</a:t>
                  </a: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3867770" y="2885299"/>
                  <a:ext cx="584168" cy="6716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>
                      <a:solidFill>
                        <a:prstClr val="black"/>
                      </a:solidFill>
                    </a:rPr>
                    <a:t>24</a:t>
                  </a:r>
                </a:p>
              </p:txBody>
            </p:sp>
            <p:sp>
              <p:nvSpPr>
                <p:cNvPr id="165" name="TextBox 164"/>
                <p:cNvSpPr txBox="1"/>
                <p:nvPr/>
              </p:nvSpPr>
              <p:spPr>
                <a:xfrm flipH="1">
                  <a:off x="4407082" y="2646353"/>
                  <a:ext cx="537635" cy="6716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/>
                    <a:t>43</a:t>
                  </a:r>
                </a:p>
              </p:txBody>
            </p:sp>
            <p:cxnSp>
              <p:nvCxnSpPr>
                <p:cNvPr id="166" name="Прямая соединительная линия 165"/>
                <p:cNvCxnSpPr/>
                <p:nvPr/>
              </p:nvCxnSpPr>
              <p:spPr>
                <a:xfrm flipV="1">
                  <a:off x="6149105" y="1388857"/>
                  <a:ext cx="618" cy="13365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3" name="Прямоугольник 152"/>
              <p:cNvSpPr/>
              <p:nvPr/>
            </p:nvSpPr>
            <p:spPr>
              <a:xfrm>
                <a:off x="5295247" y="2546080"/>
                <a:ext cx="492637" cy="61541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351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5272327" y="2195741"/>
                <a:ext cx="595827" cy="45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/>
                  <a:t>86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5229846" y="3233685"/>
                <a:ext cx="639474" cy="385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675" b="1" dirty="0">
                    <a:solidFill>
                      <a:prstClr val="black"/>
                    </a:solidFill>
                  </a:rPr>
                  <a:t>2019</a:t>
                </a:r>
                <a:endParaRPr lang="ru-RU" sz="675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6" name="Прямоугольник 145"/>
            <p:cNvSpPr/>
            <p:nvPr/>
          </p:nvSpPr>
          <p:spPr>
            <a:xfrm>
              <a:off x="5404031" y="1376536"/>
              <a:ext cx="477077" cy="13234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824983" y="2762766"/>
              <a:ext cx="549963" cy="35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675" b="1" dirty="0">
                  <a:solidFill>
                    <a:prstClr val="black"/>
                  </a:solidFill>
                </a:rPr>
                <a:t>2020</a:t>
              </a:r>
              <a:endParaRPr lang="ru-RU" sz="675" dirty="0">
                <a:solidFill>
                  <a:prstClr val="black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01605" y="1540636"/>
              <a:ext cx="697655" cy="419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111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72863" y="2755751"/>
              <a:ext cx="549963" cy="35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675" b="1" dirty="0">
                  <a:solidFill>
                    <a:prstClr val="black"/>
                  </a:solidFill>
                </a:rPr>
                <a:t>2021</a:t>
              </a:r>
              <a:endParaRPr lang="ru-RU" sz="675" dirty="0">
                <a:solidFill>
                  <a:prstClr val="black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4886414" y="1893865"/>
              <a:ext cx="423680" cy="80709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374101" y="1026500"/>
              <a:ext cx="677994" cy="419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/>
                <a:t>154</a:t>
              </a: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7114736" y="3623916"/>
            <a:ext cx="2724998" cy="2174774"/>
            <a:chOff x="6128615" y="-549350"/>
            <a:chExt cx="4543939" cy="3615822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7516364" y="2083836"/>
              <a:ext cx="562176" cy="5906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351">
                <a:solidFill>
                  <a:prstClr val="white"/>
                </a:solidFill>
              </a:endParaRPr>
            </a:p>
          </p:txBody>
        </p:sp>
        <p:grpSp>
          <p:nvGrpSpPr>
            <p:cNvPr id="169" name="Группа 168"/>
            <p:cNvGrpSpPr/>
            <p:nvPr/>
          </p:nvGrpSpPr>
          <p:grpSpPr>
            <a:xfrm>
              <a:off x="6128615" y="-549350"/>
              <a:ext cx="4543939" cy="3615822"/>
              <a:chOff x="6121515" y="-568143"/>
              <a:chExt cx="4543939" cy="3615822"/>
            </a:xfrm>
          </p:grpSpPr>
          <p:grpSp>
            <p:nvGrpSpPr>
              <p:cNvPr id="170" name="Группа 169"/>
              <p:cNvGrpSpPr/>
              <p:nvPr/>
            </p:nvGrpSpPr>
            <p:grpSpPr>
              <a:xfrm>
                <a:off x="6121515" y="-568143"/>
                <a:ext cx="4543939" cy="3615822"/>
                <a:chOff x="4464128" y="-340378"/>
                <a:chExt cx="3672177" cy="3917140"/>
              </a:xfrm>
            </p:grpSpPr>
            <p:grpSp>
              <p:nvGrpSpPr>
                <p:cNvPr id="176" name="Группа 175"/>
                <p:cNvGrpSpPr/>
                <p:nvPr/>
              </p:nvGrpSpPr>
              <p:grpSpPr>
                <a:xfrm>
                  <a:off x="4464128" y="-340378"/>
                  <a:ext cx="3672177" cy="3917140"/>
                  <a:chOff x="4197338" y="-1470376"/>
                  <a:chExt cx="3566876" cy="5796023"/>
                </a:xfrm>
              </p:grpSpPr>
              <p:cxnSp>
                <p:nvCxnSpPr>
                  <p:cNvPr id="180" name="Прямая соединительная линия 179"/>
                  <p:cNvCxnSpPr/>
                  <p:nvPr/>
                </p:nvCxnSpPr>
                <p:spPr>
                  <a:xfrm flipV="1">
                    <a:off x="4280953" y="3714643"/>
                    <a:ext cx="3483261" cy="4856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4197338" y="3799964"/>
                    <a:ext cx="527079" cy="522917"/>
                  </a:xfrm>
                  <a:prstGeom prst="rect">
                    <a:avLst/>
                  </a:prstGeom>
                  <a:noFill/>
                </p:spPr>
                <p:txBody>
                  <a:bodyPr wrap="none" rtlCol="0" anchor="ctr">
                    <a:spAutoFit/>
                  </a:bodyPr>
                  <a:lstStyle/>
                  <a:p>
                    <a:pPr algn="ctr"/>
                    <a:r>
                      <a:rPr lang="ru-RU" sz="675" b="1" dirty="0">
                        <a:solidFill>
                          <a:prstClr val="black"/>
                        </a:solidFill>
                      </a:rPr>
                      <a:t>2017</a:t>
                    </a:r>
                  </a:p>
                </p:txBody>
              </p:sp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4719947" y="3802730"/>
                    <a:ext cx="586017" cy="5229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675" b="1" dirty="0">
                        <a:solidFill>
                          <a:prstClr val="black"/>
                        </a:solidFill>
                      </a:rPr>
                      <a:t>2018</a:t>
                    </a:r>
                    <a:endParaRPr lang="ru-RU" sz="675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3" name="Прямоугольник 182"/>
                  <p:cNvSpPr/>
                  <p:nvPr/>
                </p:nvSpPr>
                <p:spPr>
                  <a:xfrm>
                    <a:off x="4280953" y="3465158"/>
                    <a:ext cx="442016" cy="252037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4" name="Прямоугольник 183"/>
                  <p:cNvSpPr/>
                  <p:nvPr/>
                </p:nvSpPr>
                <p:spPr>
                  <a:xfrm>
                    <a:off x="4788047" y="3197425"/>
                    <a:ext cx="449818" cy="521754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5" name="Прямоугольник 184"/>
                  <p:cNvSpPr/>
                  <p:nvPr/>
                </p:nvSpPr>
                <p:spPr>
                  <a:xfrm>
                    <a:off x="4300489" y="-1470376"/>
                    <a:ext cx="2348276" cy="147646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685796" font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altLang="ru-RU" sz="750" b="1" dirty="0"/>
                      <a:t>Количество выпускников БК, </a:t>
                    </a:r>
                  </a:p>
                  <a:p>
                    <a:pPr algn="ctr" defTabSz="685796" font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altLang="ru-RU" sz="750" b="1" dirty="0"/>
                      <a:t>трудоустроенных в организациях Группы ЛУКОЙЛ </a:t>
                    </a:r>
                  </a:p>
                  <a:p>
                    <a:pPr algn="ctr" defTabSz="685796" fontAlgn="ctr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altLang="ru-RU" sz="750" b="1" dirty="0"/>
                      <a:t>(в нарастающих итогах), чел.</a:t>
                    </a:r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4322549" y="2928183"/>
                    <a:ext cx="434756" cy="6151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900" b="1" dirty="0">
                        <a:solidFill>
                          <a:prstClr val="black"/>
                        </a:solidFill>
                      </a:rPr>
                      <a:t>12</a:t>
                    </a:r>
                  </a:p>
                </p:txBody>
              </p:sp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4831117" y="2637374"/>
                    <a:ext cx="434756" cy="61519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ru-RU" sz="900" b="1" dirty="0"/>
                      <a:t>23</a:t>
                    </a:r>
                  </a:p>
                </p:txBody>
              </p:sp>
            </p:grpSp>
            <p:sp>
              <p:nvSpPr>
                <p:cNvPr id="177" name="Прямоугольник 176"/>
                <p:cNvSpPr/>
                <p:nvPr/>
              </p:nvSpPr>
              <p:spPr>
                <a:xfrm>
                  <a:off x="6145297" y="2092981"/>
                  <a:ext cx="453866" cy="1057103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TextBox 177"/>
                <p:cNvSpPr txBox="1"/>
                <p:nvPr/>
              </p:nvSpPr>
              <p:spPr>
                <a:xfrm>
                  <a:off x="5535370" y="2143279"/>
                  <a:ext cx="544474" cy="415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900" b="1" dirty="0"/>
                    <a:t>54</a:t>
                  </a:r>
                </a:p>
              </p:txBody>
            </p:sp>
            <p:sp>
              <p:nvSpPr>
                <p:cNvPr id="179" name="TextBox 178"/>
                <p:cNvSpPr txBox="1"/>
                <p:nvPr/>
              </p:nvSpPr>
              <p:spPr>
                <a:xfrm>
                  <a:off x="5540593" y="3214923"/>
                  <a:ext cx="589952" cy="3534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675" b="1" dirty="0">
                      <a:solidFill>
                        <a:prstClr val="black"/>
                      </a:solidFill>
                    </a:rPr>
                    <a:t>2019 </a:t>
                  </a:r>
                  <a:endParaRPr lang="ru-RU" sz="750" dirty="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71" name="TextBox 170"/>
              <p:cNvSpPr txBox="1"/>
              <p:nvPr/>
            </p:nvSpPr>
            <p:spPr>
              <a:xfrm>
                <a:off x="8147551" y="2710817"/>
                <a:ext cx="714228" cy="32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675" b="1" dirty="0">
                    <a:solidFill>
                      <a:prstClr val="black"/>
                    </a:solidFill>
                  </a:rPr>
                  <a:t>2020 </a:t>
                </a:r>
                <a:endParaRPr lang="ru-RU" sz="7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8156335" y="1280471"/>
                <a:ext cx="683434" cy="38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/>
                  <a:t>69</a:t>
                </a:r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8781921" y="2713674"/>
                <a:ext cx="714228" cy="32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675" b="1" dirty="0">
                    <a:solidFill>
                      <a:prstClr val="black"/>
                    </a:solidFill>
                  </a:rPr>
                  <a:t>2021 </a:t>
                </a:r>
                <a:endParaRPr lang="ru-RU" sz="7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8844389" y="1068611"/>
                <a:ext cx="550186" cy="158267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1351">
                  <a:solidFill>
                    <a:srgbClr val="C00000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8844392" y="747055"/>
                <a:ext cx="669944" cy="383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b="1" dirty="0"/>
                  <a:t>89</a:t>
                </a:r>
              </a:p>
            </p:txBody>
          </p:sp>
        </p:grpSp>
      </p:grpSp>
      <p:sp>
        <p:nvSpPr>
          <p:cNvPr id="213" name="TextBox 212"/>
          <p:cNvSpPr txBox="1"/>
          <p:nvPr/>
        </p:nvSpPr>
        <p:spPr>
          <a:xfrm>
            <a:off x="2854804" y="4812391"/>
            <a:ext cx="4332619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75" b="1" dirty="0">
                <a:solidFill>
                  <a:srgbClr val="C00000"/>
                </a:solidFill>
              </a:rPr>
              <a:t>Материально-техническая база: </a:t>
            </a:r>
            <a:r>
              <a:rPr lang="ru-RU" sz="975" dirty="0"/>
              <a:t>Специально оборудованные учебные классы, профессионально ориентированное программное обеспечение, допуск к информационным ресурсам, возможность видеоконференцсвязи, использование лабораторий Общества для практических исследований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028129" y="4680060"/>
            <a:ext cx="349309" cy="8940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89477" y="5600366"/>
            <a:ext cx="40267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75" b="1" dirty="0">
                <a:solidFill>
                  <a:prstClr val="black"/>
                </a:solidFill>
              </a:rPr>
              <a:t>2022</a:t>
            </a: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090610" y="5597799"/>
            <a:ext cx="42832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75" b="1" dirty="0">
                <a:solidFill>
                  <a:prstClr val="black"/>
                </a:solidFill>
              </a:rPr>
              <a:t>2022 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9123430" y="4286961"/>
            <a:ext cx="329947" cy="12701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1">
              <a:solidFill>
                <a:srgbClr val="C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062104" y="4067017"/>
            <a:ext cx="437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104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994251" y="4502105"/>
            <a:ext cx="49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4299" y="5871675"/>
            <a:ext cx="7434894" cy="50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19" b="1" dirty="0"/>
              <a:t>Базовые кафедры – источник квалифицированных кадров и стратегические партнеры по научным и проектным работам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CBBD6-BADF-4390-A6A3-D31689A9CB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80" y="3350137"/>
            <a:ext cx="2734608" cy="13908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E4938-961D-416E-B2A0-4A12756C2230}"/>
              </a:ext>
            </a:extLst>
          </p:cNvPr>
          <p:cNvSpPr txBox="1"/>
          <p:nvPr/>
        </p:nvSpPr>
        <p:spPr>
          <a:xfrm>
            <a:off x="717236" y="419244"/>
            <a:ext cx="4307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Магистратура</a:t>
            </a:r>
            <a:endParaRPr lang="en-US" sz="220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438764" y="4526242"/>
            <a:ext cx="349309" cy="1050743"/>
          </a:xfrm>
          <a:prstGeom prst="rect">
            <a:avLst/>
          </a:prstGeom>
          <a:solidFill>
            <a:srgbClr val="E1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10581" y="4342938"/>
            <a:ext cx="49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02503" y="5607040"/>
            <a:ext cx="40267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75" b="1" dirty="0">
                <a:solidFill>
                  <a:prstClr val="black"/>
                </a:solidFill>
              </a:rPr>
              <a:t>2023</a:t>
            </a:r>
            <a:endParaRPr lang="ru-RU" sz="675" dirty="0">
              <a:solidFill>
                <a:prstClr val="black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9509786" y="4067017"/>
            <a:ext cx="329947" cy="1484942"/>
          </a:xfrm>
          <a:prstGeom prst="rect">
            <a:avLst/>
          </a:prstGeom>
          <a:solidFill>
            <a:srgbClr val="E11C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1">
              <a:solidFill>
                <a:srgbClr val="C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458020" y="5597799"/>
            <a:ext cx="428322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75" b="1" dirty="0">
                <a:solidFill>
                  <a:prstClr val="black"/>
                </a:solidFill>
              </a:rPr>
              <a:t>2023 </a:t>
            </a:r>
            <a:endParaRPr lang="ru-RU" sz="75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453646" y="3835853"/>
            <a:ext cx="437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349503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7161D-3AA1-4D98-855D-DA3628B1E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29" y="404664"/>
            <a:ext cx="8733790" cy="410448"/>
          </a:xfrm>
        </p:spPr>
        <p:txBody>
          <a:bodyPr/>
          <a:lstStyle/>
          <a:p>
            <a:r>
              <a:rPr lang="ru-RU" b="1" dirty="0"/>
              <a:t>ГОРОД КОГАЛЫМ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D10AE-6D0F-4E78-B41C-D236DE1649B2}"/>
              </a:ext>
            </a:extLst>
          </p:cNvPr>
          <p:cNvSpPr txBox="1"/>
          <p:nvPr/>
        </p:nvSpPr>
        <p:spPr>
          <a:xfrm>
            <a:off x="560511" y="4170682"/>
            <a:ext cx="3888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Почему небольшой город Когалым один из самых привлекательных для жизни в России? </a:t>
            </a:r>
            <a:endParaRPr lang="ru-RU" b="1" dirty="0"/>
          </a:p>
          <a:p>
            <a:endParaRPr lang="en-US" dirty="0"/>
          </a:p>
        </p:txBody>
      </p:sp>
      <p:pic>
        <p:nvPicPr>
          <p:cNvPr id="1028" name="Picture 4" descr="Филиал Малого театра">
            <a:extLst>
              <a:ext uri="{FF2B5EF4-FFF2-40B4-BE49-F238E27FC236}">
                <a16:creationId xmlns:a16="http://schemas.microsoft.com/office/drawing/2014/main" id="{E089E02F-0701-428A-B8DF-B5FE905D2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19" y="3789040"/>
            <a:ext cx="3931847" cy="26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лезно знать - Когалым - городской портал">
            <a:extLst>
              <a:ext uri="{FF2B5EF4-FFF2-40B4-BE49-F238E27FC236}">
                <a16:creationId xmlns:a16="http://schemas.microsoft.com/office/drawing/2014/main" id="{ECA9C20D-4E3F-433A-AE0A-FC6D482E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1" y="929002"/>
            <a:ext cx="4822676" cy="23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К «Галактика»">
            <a:extLst>
              <a:ext uri="{FF2B5EF4-FFF2-40B4-BE49-F238E27FC236}">
                <a16:creationId xmlns:a16="http://schemas.microsoft.com/office/drawing/2014/main" id="{5FFF6C3D-DF3F-40D5-80E8-E21E83401E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79" y="2787722"/>
            <a:ext cx="32176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Лукойл&quot; пообещал построить в Сибири тропический «город-сад» с водопадами за  два миллиарда рублей - РосИнформ">
            <a:extLst>
              <a:ext uri="{FF2B5EF4-FFF2-40B4-BE49-F238E27FC236}">
                <a16:creationId xmlns:a16="http://schemas.microsoft.com/office/drawing/2014/main" id="{10100540-AB5D-44A7-B05C-2CC2E085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42" y="929002"/>
            <a:ext cx="4160824" cy="23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5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990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874370f299797430aa596e082ce86cc3">
  <xsd:schema xmlns:xsd="http://www.w3.org/2001/XMLSchema" xmlns:p="http://schemas.microsoft.com/office/2006/metadata/properties" targetNamespace="http://schemas.microsoft.com/office/2006/metadata/properties" ma:root="true" ma:fieldsID="c2d6548631942a3a7cae43a042d40c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13F6E3E-AEC5-4652-BCCD-01FBC3B25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B774BD-792A-4179-BA51-77248E5CF5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63B09-1F65-40A3-8D94-E2E4E49F2BC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478</Words>
  <Application>Microsoft Office PowerPoint</Application>
  <PresentationFormat>Лист A4 (210x297 мм)</PresentationFormat>
  <Paragraphs>85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Wingdings</vt:lpstr>
      <vt:lpstr>Тема Office</vt:lpstr>
      <vt:lpstr>Образовательный центр   г. Когалым</vt:lpstr>
      <vt:lpstr>Уважаемые родители и выпускники!</vt:lpstr>
      <vt:lpstr>Направления подготовки и специальности</vt:lpstr>
      <vt:lpstr>Образовательный центр г. Когалым</vt:lpstr>
      <vt:lpstr>Продолжить обучение и получить степень магистра можно на базовых кафедрах ООО «ЛУКОЙЛ-Инжиниринг»</vt:lpstr>
      <vt:lpstr>ГОРОД КОГАЛЫМ</vt:lpstr>
      <vt:lpstr>Презентация PowerPoint</vt:lpstr>
    </vt:vector>
  </TitlesOfParts>
  <Company>LUKOIL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Шафтельская Наталья Валерьевна</cp:lastModifiedBy>
  <cp:revision>305</cp:revision>
  <cp:lastPrinted>2022-05-26T12:27:28Z</cp:lastPrinted>
  <dcterms:created xsi:type="dcterms:W3CDTF">2015-12-02T14:34:23Z</dcterms:created>
  <dcterms:modified xsi:type="dcterms:W3CDTF">2024-02-13T06:11:14Z</dcterms:modified>
</cp:coreProperties>
</file>