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80" r:id="rId3"/>
  </p:sldMasterIdLst>
  <p:notesMasterIdLst>
    <p:notesMasterId r:id="rId21"/>
  </p:notesMasterIdLst>
  <p:sldIdLst>
    <p:sldId id="343" r:id="rId4"/>
    <p:sldId id="331" r:id="rId5"/>
    <p:sldId id="403" r:id="rId6"/>
    <p:sldId id="351" r:id="rId7"/>
    <p:sldId id="400" r:id="rId8"/>
    <p:sldId id="354" r:id="rId9"/>
    <p:sldId id="269" r:id="rId10"/>
    <p:sldId id="355" r:id="rId11"/>
    <p:sldId id="315" r:id="rId12"/>
    <p:sldId id="374" r:id="rId13"/>
    <p:sldId id="375" r:id="rId14"/>
    <p:sldId id="292" r:id="rId15"/>
    <p:sldId id="296" r:id="rId16"/>
    <p:sldId id="294" r:id="rId17"/>
    <p:sldId id="378" r:id="rId18"/>
    <p:sldId id="398" r:id="rId19"/>
    <p:sldId id="34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00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88" autoAdjust="0"/>
  </p:normalViewPr>
  <p:slideViewPr>
    <p:cSldViewPr>
      <p:cViewPr varScale="1">
        <p:scale>
          <a:sx n="84" d="100"/>
          <a:sy n="84" d="100"/>
        </p:scale>
        <p:origin x="239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C46E7-B6A3-4B51-809E-754D6BF061B4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0405A44-FBA3-48FF-A36C-89F0E0FA51B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Рассчитан на преподавание в 4-м  классе, 1 час в неделю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8791F04A-1F78-4AAC-ABF2-692F9659CA15}" type="parTrans" cxnId="{38D5AB44-2938-49E7-9273-1E6CAD4D754B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A17F4A03-7830-43C2-8534-12D808BCF296}" type="sibTrans" cxnId="{38D5AB44-2938-49E7-9273-1E6CAD4D754B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94E4D386-4E75-4010-B009-EC114F69F2B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Преподают учителя общеобразовательных организаций, прошедшие специальную подготовку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28930F6B-CADA-4D9C-843C-54B17FAB0FCE}" type="parTrans" cxnId="{68AB898F-D906-413B-8EC2-60F79AFC3C41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712D782B-6CC1-4214-9BEA-B4D49E81C4D2}" type="sibTrans" cxnId="{68AB898F-D906-413B-8EC2-60F79AFC3C41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9ED45297-D854-4917-A2EB-EE45DE190DA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18000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Не предполагает освоение религиозных учений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B10AEA69-1E9C-4910-B7F3-84DEE511D0E0}" type="parTrans" cxnId="{ED331420-1B90-4C6E-B11D-FA7D13E76CA2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2855A39F-BBF6-4FD4-8524-1CFF53D87EBA}" type="sibTrans" cxnId="{ED331420-1B90-4C6E-B11D-FA7D13E76CA2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9C3B7BD1-E8AF-4FE4-BBB6-52808097611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18000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Культурологический подход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B69F4B2D-13DB-4631-82FF-A275CBD9BDDA}" type="parTrans" cxnId="{B472E68C-8BCC-4019-8BF8-7EE320A96EDE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0BC7D355-5959-4ECF-93DC-A398012EDEAE}" type="sibTrans" cxnId="{B472E68C-8BCC-4019-8BF8-7EE320A96EDE}">
      <dgm:prSet/>
      <dgm:spPr/>
      <dgm:t>
        <a:bodyPr/>
        <a:lstStyle/>
        <a:p>
          <a:endParaRPr lang="ru-RU" sz="3600">
            <a:latin typeface="Calibri" panose="020F0502020204030204" pitchFamily="34" charset="0"/>
          </a:endParaRPr>
        </a:p>
      </dgm:t>
    </dgm:pt>
    <dgm:pt modelId="{E0CE32C7-78A0-4C06-855E-FAF99F0BECF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18000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b="1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Безотметочное</a:t>
          </a:r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обучение</a:t>
          </a:r>
          <a:endParaRPr lang="ru-RU" sz="18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9595878-4991-4CC6-ABE2-AD184241C20E}" type="parTrans" cxnId="{1FE4B176-4DDA-489B-8206-7A4650B7E155}">
      <dgm:prSet/>
      <dgm:spPr/>
      <dgm:t>
        <a:bodyPr/>
        <a:lstStyle/>
        <a:p>
          <a:endParaRPr lang="ru-RU"/>
        </a:p>
      </dgm:t>
    </dgm:pt>
    <dgm:pt modelId="{F3847FFA-76D4-4105-BAA0-D239B3E59567}" type="sibTrans" cxnId="{1FE4B176-4DDA-489B-8206-7A4650B7E155}">
      <dgm:prSet/>
      <dgm:spPr/>
      <dgm:t>
        <a:bodyPr/>
        <a:lstStyle/>
        <a:p>
          <a:endParaRPr lang="ru-RU"/>
        </a:p>
      </dgm:t>
    </dgm:pt>
    <dgm:pt modelId="{4376DA75-907C-4995-8FEE-98A6ACE72899}" type="pres">
      <dgm:prSet presAssocID="{E93C46E7-B6A3-4B51-809E-754D6BF061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140F2-CEAB-4792-93DD-A1E6027AC692}" type="pres">
      <dgm:prSet presAssocID="{C0405A44-FBA3-48FF-A36C-89F0E0FA51BF}" presName="parentLin" presStyleCnt="0"/>
      <dgm:spPr/>
    </dgm:pt>
    <dgm:pt modelId="{C83D2DB5-5701-45C8-A8E6-69D333AA713C}" type="pres">
      <dgm:prSet presAssocID="{C0405A44-FBA3-48FF-A36C-89F0E0FA51B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6A67453-1E28-4488-8ED4-CA4BF9F22844}" type="pres">
      <dgm:prSet presAssocID="{C0405A44-FBA3-48FF-A36C-89F0E0FA51BF}" presName="parentText" presStyleLbl="node1" presStyleIdx="0" presStyleCnt="5" custScaleX="120250" custLinFactNeighborX="52867" custLinFactNeighborY="967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E8B99-C9E9-4605-9644-7A088B34E459}" type="pres">
      <dgm:prSet presAssocID="{C0405A44-FBA3-48FF-A36C-89F0E0FA51BF}" presName="negativeSpace" presStyleCnt="0"/>
      <dgm:spPr/>
    </dgm:pt>
    <dgm:pt modelId="{E48C0915-96F7-497F-B45F-0F5536FEAD55}" type="pres">
      <dgm:prSet presAssocID="{C0405A44-FBA3-48FF-A36C-89F0E0FA51BF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73B4B-D1BD-4E7C-BA83-C1DE2943D43E}" type="pres">
      <dgm:prSet presAssocID="{A17F4A03-7830-43C2-8534-12D808BCF296}" presName="spaceBetweenRectangles" presStyleCnt="0"/>
      <dgm:spPr/>
    </dgm:pt>
    <dgm:pt modelId="{A27A0CD9-53A1-4230-B815-78A6BE79D181}" type="pres">
      <dgm:prSet presAssocID="{94E4D386-4E75-4010-B009-EC114F69F2B7}" presName="parentLin" presStyleCnt="0"/>
      <dgm:spPr/>
    </dgm:pt>
    <dgm:pt modelId="{76A0734E-8645-4836-BCBD-05A41132FA9F}" type="pres">
      <dgm:prSet presAssocID="{94E4D386-4E75-4010-B009-EC114F69F2B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FF836B7-BE19-4258-AB9F-1CAAFEBF34DA}" type="pres">
      <dgm:prSet presAssocID="{94E4D386-4E75-4010-B009-EC114F69F2B7}" presName="parentText" presStyleLbl="node1" presStyleIdx="1" presStyleCnt="5" custScaleX="120250" custLinFactNeighborX="52867" custLinFactNeighborY="708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6ED3C-2BAC-486B-B034-E7FFD78593E1}" type="pres">
      <dgm:prSet presAssocID="{94E4D386-4E75-4010-B009-EC114F69F2B7}" presName="negativeSpace" presStyleCnt="0"/>
      <dgm:spPr/>
    </dgm:pt>
    <dgm:pt modelId="{C81D9D03-B002-40DF-B67B-9350355EF168}" type="pres">
      <dgm:prSet presAssocID="{94E4D386-4E75-4010-B009-EC114F69F2B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57768-7EFD-4C5D-BC46-E0F1B8877FE6}" type="pres">
      <dgm:prSet presAssocID="{712D782B-6CC1-4214-9BEA-B4D49E81C4D2}" presName="spaceBetweenRectangles" presStyleCnt="0"/>
      <dgm:spPr/>
    </dgm:pt>
    <dgm:pt modelId="{6CFA6781-0C7E-48C6-9FB8-306D52327C7F}" type="pres">
      <dgm:prSet presAssocID="{9ED45297-D854-4917-A2EB-EE45DE190DAE}" presName="parentLin" presStyleCnt="0"/>
      <dgm:spPr/>
    </dgm:pt>
    <dgm:pt modelId="{18AE0CF2-DCC7-4010-99B0-F0A0E95A5C2D}" type="pres">
      <dgm:prSet presAssocID="{9ED45297-D854-4917-A2EB-EE45DE190DA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CAAD2A7-A349-48F6-BF62-34985E07DAB9}" type="pres">
      <dgm:prSet presAssocID="{9ED45297-D854-4917-A2EB-EE45DE190DAE}" presName="parentText" presStyleLbl="node1" presStyleIdx="2" presStyleCnt="5" custScaleX="120250" custLinFactNeighborX="52867" custLinFactNeighborY="33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12570-2052-4CA0-9273-ACEEB5D207FB}" type="pres">
      <dgm:prSet presAssocID="{9ED45297-D854-4917-A2EB-EE45DE190DAE}" presName="negativeSpace" presStyleCnt="0"/>
      <dgm:spPr/>
    </dgm:pt>
    <dgm:pt modelId="{5F60B128-7C8C-4596-88B9-8242C37CE96A}" type="pres">
      <dgm:prSet presAssocID="{9ED45297-D854-4917-A2EB-EE45DE190DAE}" presName="childText" presStyleLbl="conFgAcc1" presStyleIdx="2" presStyleCnt="5">
        <dgm:presLayoutVars>
          <dgm:bulletEnabled val="1"/>
        </dgm:presLayoutVars>
      </dgm:prSet>
      <dgm:spPr/>
    </dgm:pt>
    <dgm:pt modelId="{13195BF5-C375-4965-BDD6-B2A1EB70CD0C}" type="pres">
      <dgm:prSet presAssocID="{2855A39F-BBF6-4FD4-8524-1CFF53D87EBA}" presName="spaceBetweenRectangles" presStyleCnt="0"/>
      <dgm:spPr/>
    </dgm:pt>
    <dgm:pt modelId="{05715567-FD52-4C06-AEEB-DB79770E2F07}" type="pres">
      <dgm:prSet presAssocID="{9C3B7BD1-E8AF-4FE4-BBB6-528080976118}" presName="parentLin" presStyleCnt="0"/>
      <dgm:spPr/>
    </dgm:pt>
    <dgm:pt modelId="{EF0BFCD1-E4AB-4632-BD87-542F2978D094}" type="pres">
      <dgm:prSet presAssocID="{9C3B7BD1-E8AF-4FE4-BBB6-52808097611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5F6335B-A8E9-4C85-82C3-D1D2FDED3723}" type="pres">
      <dgm:prSet presAssocID="{9C3B7BD1-E8AF-4FE4-BBB6-528080976118}" presName="parentText" presStyleLbl="node1" presStyleIdx="3" presStyleCnt="5" custScaleX="120250" custLinFactNeighborX="52867" custLinFactNeighborY="-4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E45A7-5298-4AA9-85A3-01A449B25B54}" type="pres">
      <dgm:prSet presAssocID="{9C3B7BD1-E8AF-4FE4-BBB6-528080976118}" presName="negativeSpace" presStyleCnt="0"/>
      <dgm:spPr/>
    </dgm:pt>
    <dgm:pt modelId="{C8521045-89F2-4EA5-85B4-22219779D665}" type="pres">
      <dgm:prSet presAssocID="{9C3B7BD1-E8AF-4FE4-BBB6-528080976118}" presName="childText" presStyleLbl="conFgAcc1" presStyleIdx="3" presStyleCnt="5">
        <dgm:presLayoutVars>
          <dgm:bulletEnabled val="1"/>
        </dgm:presLayoutVars>
      </dgm:prSet>
      <dgm:spPr/>
    </dgm:pt>
    <dgm:pt modelId="{ADF373D4-EF24-4AB5-8759-904591733B72}" type="pres">
      <dgm:prSet presAssocID="{0BC7D355-5959-4ECF-93DC-A398012EDEAE}" presName="spaceBetweenRectangles" presStyleCnt="0"/>
      <dgm:spPr/>
    </dgm:pt>
    <dgm:pt modelId="{EBF5DF51-E41B-42C3-AC15-CA17E4762CEF}" type="pres">
      <dgm:prSet presAssocID="{E0CE32C7-78A0-4C06-855E-FAF99F0BECFD}" presName="parentLin" presStyleCnt="0"/>
      <dgm:spPr/>
    </dgm:pt>
    <dgm:pt modelId="{F58580BA-971B-489F-A37E-BFB2700D4DC7}" type="pres">
      <dgm:prSet presAssocID="{E0CE32C7-78A0-4C06-855E-FAF99F0BECF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D57BADD-03F2-434C-99B5-276CDF662B58}" type="pres">
      <dgm:prSet presAssocID="{E0CE32C7-78A0-4C06-855E-FAF99F0BECFD}" presName="parentText" presStyleLbl="node1" presStyleIdx="4" presStyleCnt="5" custScaleX="119586" custScaleY="104653" custLinFactNeighborX="62163" custLinFactNeighborY="-30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7B8A0-5B24-4EB7-8CC4-22F35EF91334}" type="pres">
      <dgm:prSet presAssocID="{E0CE32C7-78A0-4C06-855E-FAF99F0BECFD}" presName="negativeSpace" presStyleCnt="0"/>
      <dgm:spPr/>
    </dgm:pt>
    <dgm:pt modelId="{A6A56996-F493-4418-8F40-968CC9FDF845}" type="pres">
      <dgm:prSet presAssocID="{E0CE32C7-78A0-4C06-855E-FAF99F0BEC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BFC7063-B401-467C-9670-2A633A7C7D9D}" type="presOf" srcId="{9ED45297-D854-4917-A2EB-EE45DE190DAE}" destId="{0CAAD2A7-A349-48F6-BF62-34985E07DAB9}" srcOrd="1" destOrd="0" presId="urn:microsoft.com/office/officeart/2005/8/layout/list1"/>
    <dgm:cxn modelId="{B472E68C-8BCC-4019-8BF8-7EE320A96EDE}" srcId="{E93C46E7-B6A3-4B51-809E-754D6BF061B4}" destId="{9C3B7BD1-E8AF-4FE4-BBB6-528080976118}" srcOrd="3" destOrd="0" parTransId="{B69F4B2D-13DB-4631-82FF-A275CBD9BDDA}" sibTransId="{0BC7D355-5959-4ECF-93DC-A398012EDEAE}"/>
    <dgm:cxn modelId="{68AB898F-D906-413B-8EC2-60F79AFC3C41}" srcId="{E93C46E7-B6A3-4B51-809E-754D6BF061B4}" destId="{94E4D386-4E75-4010-B009-EC114F69F2B7}" srcOrd="1" destOrd="0" parTransId="{28930F6B-CADA-4D9C-843C-54B17FAB0FCE}" sibTransId="{712D782B-6CC1-4214-9BEA-B4D49E81C4D2}"/>
    <dgm:cxn modelId="{D2E36EAD-D7A4-44AF-94BE-4981AFD6464C}" type="presOf" srcId="{9C3B7BD1-E8AF-4FE4-BBB6-528080976118}" destId="{75F6335B-A8E9-4C85-82C3-D1D2FDED3723}" srcOrd="1" destOrd="0" presId="urn:microsoft.com/office/officeart/2005/8/layout/list1"/>
    <dgm:cxn modelId="{38D5AB44-2938-49E7-9273-1E6CAD4D754B}" srcId="{E93C46E7-B6A3-4B51-809E-754D6BF061B4}" destId="{C0405A44-FBA3-48FF-A36C-89F0E0FA51BF}" srcOrd="0" destOrd="0" parTransId="{8791F04A-1F78-4AAC-ABF2-692F9659CA15}" sibTransId="{A17F4A03-7830-43C2-8534-12D808BCF296}"/>
    <dgm:cxn modelId="{6CD5D812-3080-4A6C-956E-6A756762C1FE}" type="presOf" srcId="{94E4D386-4E75-4010-B009-EC114F69F2B7}" destId="{7FF836B7-BE19-4258-AB9F-1CAAFEBF34DA}" srcOrd="1" destOrd="0" presId="urn:microsoft.com/office/officeart/2005/8/layout/list1"/>
    <dgm:cxn modelId="{ED331420-1B90-4C6E-B11D-FA7D13E76CA2}" srcId="{E93C46E7-B6A3-4B51-809E-754D6BF061B4}" destId="{9ED45297-D854-4917-A2EB-EE45DE190DAE}" srcOrd="2" destOrd="0" parTransId="{B10AEA69-1E9C-4910-B7F3-84DEE511D0E0}" sibTransId="{2855A39F-BBF6-4FD4-8524-1CFF53D87EBA}"/>
    <dgm:cxn modelId="{C43E8D0F-8B55-43E8-9C99-8A8A121B5E7D}" type="presOf" srcId="{94E4D386-4E75-4010-B009-EC114F69F2B7}" destId="{76A0734E-8645-4836-BCBD-05A41132FA9F}" srcOrd="0" destOrd="0" presId="urn:microsoft.com/office/officeart/2005/8/layout/list1"/>
    <dgm:cxn modelId="{571064DB-213B-41D4-BA5F-2EA4A448B0ED}" type="presOf" srcId="{E0CE32C7-78A0-4C06-855E-FAF99F0BECFD}" destId="{F58580BA-971B-489F-A37E-BFB2700D4DC7}" srcOrd="0" destOrd="0" presId="urn:microsoft.com/office/officeart/2005/8/layout/list1"/>
    <dgm:cxn modelId="{10D7C73C-18BD-4312-88BB-A9184556B910}" type="presOf" srcId="{C0405A44-FBA3-48FF-A36C-89F0E0FA51BF}" destId="{C83D2DB5-5701-45C8-A8E6-69D333AA713C}" srcOrd="0" destOrd="0" presId="urn:microsoft.com/office/officeart/2005/8/layout/list1"/>
    <dgm:cxn modelId="{5BAD7739-0393-4CBE-B9D3-9D8A2D0C290D}" type="presOf" srcId="{E93C46E7-B6A3-4B51-809E-754D6BF061B4}" destId="{4376DA75-907C-4995-8FEE-98A6ACE72899}" srcOrd="0" destOrd="0" presId="urn:microsoft.com/office/officeart/2005/8/layout/list1"/>
    <dgm:cxn modelId="{A6688B23-A905-493D-B67B-867D8F922C52}" type="presOf" srcId="{E0CE32C7-78A0-4C06-855E-FAF99F0BECFD}" destId="{9D57BADD-03F2-434C-99B5-276CDF662B58}" srcOrd="1" destOrd="0" presId="urn:microsoft.com/office/officeart/2005/8/layout/list1"/>
    <dgm:cxn modelId="{1FE4B176-4DDA-489B-8206-7A4650B7E155}" srcId="{E93C46E7-B6A3-4B51-809E-754D6BF061B4}" destId="{E0CE32C7-78A0-4C06-855E-FAF99F0BECFD}" srcOrd="4" destOrd="0" parTransId="{09595878-4991-4CC6-ABE2-AD184241C20E}" sibTransId="{F3847FFA-76D4-4105-BAA0-D239B3E59567}"/>
    <dgm:cxn modelId="{3D18B9D1-5DF3-478B-A5FA-8D0030EFF340}" type="presOf" srcId="{9ED45297-D854-4917-A2EB-EE45DE190DAE}" destId="{18AE0CF2-DCC7-4010-99B0-F0A0E95A5C2D}" srcOrd="0" destOrd="0" presId="urn:microsoft.com/office/officeart/2005/8/layout/list1"/>
    <dgm:cxn modelId="{8E420A8E-AF65-4290-9844-610A3F3E4E51}" type="presOf" srcId="{C0405A44-FBA3-48FF-A36C-89F0E0FA51BF}" destId="{86A67453-1E28-4488-8ED4-CA4BF9F22844}" srcOrd="1" destOrd="0" presId="urn:microsoft.com/office/officeart/2005/8/layout/list1"/>
    <dgm:cxn modelId="{8039C073-652D-4B57-946B-BD5B1D02CF3A}" type="presOf" srcId="{9C3B7BD1-E8AF-4FE4-BBB6-528080976118}" destId="{EF0BFCD1-E4AB-4632-BD87-542F2978D094}" srcOrd="0" destOrd="0" presId="urn:microsoft.com/office/officeart/2005/8/layout/list1"/>
    <dgm:cxn modelId="{30B7852C-DCA7-44E6-AC5A-0CA28E502430}" type="presParOf" srcId="{4376DA75-907C-4995-8FEE-98A6ACE72899}" destId="{6ED140F2-CEAB-4792-93DD-A1E6027AC692}" srcOrd="0" destOrd="0" presId="urn:microsoft.com/office/officeart/2005/8/layout/list1"/>
    <dgm:cxn modelId="{37BF158F-71E0-4F2F-B1E4-FDECB669E368}" type="presParOf" srcId="{6ED140F2-CEAB-4792-93DD-A1E6027AC692}" destId="{C83D2DB5-5701-45C8-A8E6-69D333AA713C}" srcOrd="0" destOrd="0" presId="urn:microsoft.com/office/officeart/2005/8/layout/list1"/>
    <dgm:cxn modelId="{1A4C706F-3FFD-4FC0-98F5-A77848BE2835}" type="presParOf" srcId="{6ED140F2-CEAB-4792-93DD-A1E6027AC692}" destId="{86A67453-1E28-4488-8ED4-CA4BF9F22844}" srcOrd="1" destOrd="0" presId="urn:microsoft.com/office/officeart/2005/8/layout/list1"/>
    <dgm:cxn modelId="{0F377F68-C791-4B9F-8C1B-F25CF2B510BC}" type="presParOf" srcId="{4376DA75-907C-4995-8FEE-98A6ACE72899}" destId="{9A6E8B99-C9E9-4605-9644-7A088B34E459}" srcOrd="1" destOrd="0" presId="urn:microsoft.com/office/officeart/2005/8/layout/list1"/>
    <dgm:cxn modelId="{DEA38C24-766E-4D0A-9786-A5A248165CA4}" type="presParOf" srcId="{4376DA75-907C-4995-8FEE-98A6ACE72899}" destId="{E48C0915-96F7-497F-B45F-0F5536FEAD55}" srcOrd="2" destOrd="0" presId="urn:microsoft.com/office/officeart/2005/8/layout/list1"/>
    <dgm:cxn modelId="{F0E5A0D6-C315-4F05-BB05-68522423C565}" type="presParOf" srcId="{4376DA75-907C-4995-8FEE-98A6ACE72899}" destId="{25473B4B-D1BD-4E7C-BA83-C1DE2943D43E}" srcOrd="3" destOrd="0" presId="urn:microsoft.com/office/officeart/2005/8/layout/list1"/>
    <dgm:cxn modelId="{83846348-512B-4162-8E3C-3CED60CDF5AA}" type="presParOf" srcId="{4376DA75-907C-4995-8FEE-98A6ACE72899}" destId="{A27A0CD9-53A1-4230-B815-78A6BE79D181}" srcOrd="4" destOrd="0" presId="urn:microsoft.com/office/officeart/2005/8/layout/list1"/>
    <dgm:cxn modelId="{E074A396-A5FD-4DFF-83AC-5DBA450B5D28}" type="presParOf" srcId="{A27A0CD9-53A1-4230-B815-78A6BE79D181}" destId="{76A0734E-8645-4836-BCBD-05A41132FA9F}" srcOrd="0" destOrd="0" presId="urn:microsoft.com/office/officeart/2005/8/layout/list1"/>
    <dgm:cxn modelId="{75F92A05-678E-491B-935F-964C8985B8C4}" type="presParOf" srcId="{A27A0CD9-53A1-4230-B815-78A6BE79D181}" destId="{7FF836B7-BE19-4258-AB9F-1CAAFEBF34DA}" srcOrd="1" destOrd="0" presId="urn:microsoft.com/office/officeart/2005/8/layout/list1"/>
    <dgm:cxn modelId="{D1828578-0704-46C2-B8A7-E12EE7322A5F}" type="presParOf" srcId="{4376DA75-907C-4995-8FEE-98A6ACE72899}" destId="{AB56ED3C-2BAC-486B-B034-E7FFD78593E1}" srcOrd="5" destOrd="0" presId="urn:microsoft.com/office/officeart/2005/8/layout/list1"/>
    <dgm:cxn modelId="{521C5831-2A79-42BE-BFA0-C9E062FD4CEC}" type="presParOf" srcId="{4376DA75-907C-4995-8FEE-98A6ACE72899}" destId="{C81D9D03-B002-40DF-B67B-9350355EF168}" srcOrd="6" destOrd="0" presId="urn:microsoft.com/office/officeart/2005/8/layout/list1"/>
    <dgm:cxn modelId="{FC51733D-ECE5-4055-BCB3-69F7C2917AFE}" type="presParOf" srcId="{4376DA75-907C-4995-8FEE-98A6ACE72899}" destId="{F9D57768-7EFD-4C5D-BC46-E0F1B8877FE6}" srcOrd="7" destOrd="0" presId="urn:microsoft.com/office/officeart/2005/8/layout/list1"/>
    <dgm:cxn modelId="{806367A8-D9D1-427E-AAD1-2EC4D675B44D}" type="presParOf" srcId="{4376DA75-907C-4995-8FEE-98A6ACE72899}" destId="{6CFA6781-0C7E-48C6-9FB8-306D52327C7F}" srcOrd="8" destOrd="0" presId="urn:microsoft.com/office/officeart/2005/8/layout/list1"/>
    <dgm:cxn modelId="{68F0FACD-DE3C-46CC-BEB4-7458013C8233}" type="presParOf" srcId="{6CFA6781-0C7E-48C6-9FB8-306D52327C7F}" destId="{18AE0CF2-DCC7-4010-99B0-F0A0E95A5C2D}" srcOrd="0" destOrd="0" presId="urn:microsoft.com/office/officeart/2005/8/layout/list1"/>
    <dgm:cxn modelId="{66845432-75D2-4D6D-9AD8-243ACB571F90}" type="presParOf" srcId="{6CFA6781-0C7E-48C6-9FB8-306D52327C7F}" destId="{0CAAD2A7-A349-48F6-BF62-34985E07DAB9}" srcOrd="1" destOrd="0" presId="urn:microsoft.com/office/officeart/2005/8/layout/list1"/>
    <dgm:cxn modelId="{CC3AB4FB-87F1-4F02-A161-B0E48CB06A45}" type="presParOf" srcId="{4376DA75-907C-4995-8FEE-98A6ACE72899}" destId="{34912570-2052-4CA0-9273-ACEEB5D207FB}" srcOrd="9" destOrd="0" presId="urn:microsoft.com/office/officeart/2005/8/layout/list1"/>
    <dgm:cxn modelId="{822C17C7-487D-4234-AAE8-564D95340174}" type="presParOf" srcId="{4376DA75-907C-4995-8FEE-98A6ACE72899}" destId="{5F60B128-7C8C-4596-88B9-8242C37CE96A}" srcOrd="10" destOrd="0" presId="urn:microsoft.com/office/officeart/2005/8/layout/list1"/>
    <dgm:cxn modelId="{0C19C1AE-037B-48BA-96AF-49297250FD31}" type="presParOf" srcId="{4376DA75-907C-4995-8FEE-98A6ACE72899}" destId="{13195BF5-C375-4965-BDD6-B2A1EB70CD0C}" srcOrd="11" destOrd="0" presId="urn:microsoft.com/office/officeart/2005/8/layout/list1"/>
    <dgm:cxn modelId="{9F3C9FD1-BE0B-443E-811C-4977202B8B88}" type="presParOf" srcId="{4376DA75-907C-4995-8FEE-98A6ACE72899}" destId="{05715567-FD52-4C06-AEEB-DB79770E2F07}" srcOrd="12" destOrd="0" presId="urn:microsoft.com/office/officeart/2005/8/layout/list1"/>
    <dgm:cxn modelId="{65F61084-5486-40AF-8390-633542746CF3}" type="presParOf" srcId="{05715567-FD52-4C06-AEEB-DB79770E2F07}" destId="{EF0BFCD1-E4AB-4632-BD87-542F2978D094}" srcOrd="0" destOrd="0" presId="urn:microsoft.com/office/officeart/2005/8/layout/list1"/>
    <dgm:cxn modelId="{87F93DFC-4C9E-45F2-B5C3-D587417368DC}" type="presParOf" srcId="{05715567-FD52-4C06-AEEB-DB79770E2F07}" destId="{75F6335B-A8E9-4C85-82C3-D1D2FDED3723}" srcOrd="1" destOrd="0" presId="urn:microsoft.com/office/officeart/2005/8/layout/list1"/>
    <dgm:cxn modelId="{F3F7E45C-E7AB-4648-B80E-3377B42E74C6}" type="presParOf" srcId="{4376DA75-907C-4995-8FEE-98A6ACE72899}" destId="{4D3E45A7-5298-4AA9-85A3-01A449B25B54}" srcOrd="13" destOrd="0" presId="urn:microsoft.com/office/officeart/2005/8/layout/list1"/>
    <dgm:cxn modelId="{94D0650A-C62C-4404-9F55-430DD742D0BB}" type="presParOf" srcId="{4376DA75-907C-4995-8FEE-98A6ACE72899}" destId="{C8521045-89F2-4EA5-85B4-22219779D665}" srcOrd="14" destOrd="0" presId="urn:microsoft.com/office/officeart/2005/8/layout/list1"/>
    <dgm:cxn modelId="{0BA8FC03-BE04-44D0-A7BE-C3DC46542547}" type="presParOf" srcId="{4376DA75-907C-4995-8FEE-98A6ACE72899}" destId="{ADF373D4-EF24-4AB5-8759-904591733B72}" srcOrd="15" destOrd="0" presId="urn:microsoft.com/office/officeart/2005/8/layout/list1"/>
    <dgm:cxn modelId="{53769C98-8156-49D5-A8FD-41267C03932C}" type="presParOf" srcId="{4376DA75-907C-4995-8FEE-98A6ACE72899}" destId="{EBF5DF51-E41B-42C3-AC15-CA17E4762CEF}" srcOrd="16" destOrd="0" presId="urn:microsoft.com/office/officeart/2005/8/layout/list1"/>
    <dgm:cxn modelId="{3DFB12FF-52C6-4753-96AE-314089A72784}" type="presParOf" srcId="{EBF5DF51-E41B-42C3-AC15-CA17E4762CEF}" destId="{F58580BA-971B-489F-A37E-BFB2700D4DC7}" srcOrd="0" destOrd="0" presId="urn:microsoft.com/office/officeart/2005/8/layout/list1"/>
    <dgm:cxn modelId="{A239EBBE-14EB-4114-A686-475DD2D923FC}" type="presParOf" srcId="{EBF5DF51-E41B-42C3-AC15-CA17E4762CEF}" destId="{9D57BADD-03F2-434C-99B5-276CDF662B58}" srcOrd="1" destOrd="0" presId="urn:microsoft.com/office/officeart/2005/8/layout/list1"/>
    <dgm:cxn modelId="{FCB8C009-5706-4BE6-AFED-4D407B012D4C}" type="presParOf" srcId="{4376DA75-907C-4995-8FEE-98A6ACE72899}" destId="{FB37B8A0-5B24-4EB7-8CC4-22F35EF91334}" srcOrd="17" destOrd="0" presId="urn:microsoft.com/office/officeart/2005/8/layout/list1"/>
    <dgm:cxn modelId="{00E55110-FE1B-4A5A-96CC-3CE9F2C079F8}" type="presParOf" srcId="{4376DA75-907C-4995-8FEE-98A6ACE72899}" destId="{A6A56996-F493-4418-8F40-968CC9FDF8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C0915-96F7-497F-B45F-0F5536FEAD55}">
      <dsp:nvSpPr>
        <dsp:cNvPr id="0" name=""/>
        <dsp:cNvSpPr/>
      </dsp:nvSpPr>
      <dsp:spPr>
        <a:xfrm>
          <a:off x="0" y="358521"/>
          <a:ext cx="7764016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67453-1E28-4488-8ED4-CA4BF9F22844}">
      <dsp:nvSpPr>
        <dsp:cNvPr id="0" name=""/>
        <dsp:cNvSpPr/>
      </dsp:nvSpPr>
      <dsp:spPr>
        <a:xfrm>
          <a:off x="593430" y="648073"/>
          <a:ext cx="6535360" cy="619920"/>
        </a:xfrm>
        <a:prstGeom prst="roundRect">
          <a:avLst/>
        </a:prstGeom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423" tIns="0" rIns="20542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Рассчитан на преподавание в 4-м  классе, 1 час в неделю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623692" y="678335"/>
        <a:ext cx="6474836" cy="559396"/>
      </dsp:txXfrm>
    </dsp:sp>
    <dsp:sp modelId="{C81D9D03-B002-40DF-B67B-9350355EF168}">
      <dsp:nvSpPr>
        <dsp:cNvPr id="0" name=""/>
        <dsp:cNvSpPr/>
      </dsp:nvSpPr>
      <dsp:spPr>
        <a:xfrm>
          <a:off x="0" y="1311081"/>
          <a:ext cx="7764016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836B7-BE19-4258-AB9F-1CAAFEBF34DA}">
      <dsp:nvSpPr>
        <dsp:cNvPr id="0" name=""/>
        <dsp:cNvSpPr/>
      </dsp:nvSpPr>
      <dsp:spPr>
        <a:xfrm>
          <a:off x="593430" y="1440161"/>
          <a:ext cx="6535360" cy="619920"/>
        </a:xfrm>
        <a:prstGeom prst="roundRect">
          <a:avLst/>
        </a:prstGeom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20000"/>
                <a:lumOff val="8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423" tIns="0" rIns="20542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Преподают учителя общеобразовательных организаций, прошедшие специальную подготовку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623692" y="1470423"/>
        <a:ext cx="6474836" cy="559396"/>
      </dsp:txXfrm>
    </dsp:sp>
    <dsp:sp modelId="{5F60B128-7C8C-4596-88B9-8242C37CE96A}">
      <dsp:nvSpPr>
        <dsp:cNvPr id="0" name=""/>
        <dsp:cNvSpPr/>
      </dsp:nvSpPr>
      <dsp:spPr>
        <a:xfrm>
          <a:off x="0" y="2263641"/>
          <a:ext cx="7764016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AD2A7-A349-48F6-BF62-34985E07DAB9}">
      <dsp:nvSpPr>
        <dsp:cNvPr id="0" name=""/>
        <dsp:cNvSpPr/>
      </dsp:nvSpPr>
      <dsp:spPr>
        <a:xfrm>
          <a:off x="593430" y="2160238"/>
          <a:ext cx="6535360" cy="619920"/>
        </a:xfrm>
        <a:prstGeom prst="roundRect">
          <a:avLst/>
        </a:prstGeom>
        <a:gradFill flip="none" rotWithShape="1">
          <a:gsLst>
            <a:gs pos="18000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423" tIns="0" rIns="20542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Не предполагает освоение религиозных учений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623692" y="2190500"/>
        <a:ext cx="6474836" cy="559396"/>
      </dsp:txXfrm>
    </dsp:sp>
    <dsp:sp modelId="{C8521045-89F2-4EA5-85B4-22219779D665}">
      <dsp:nvSpPr>
        <dsp:cNvPr id="0" name=""/>
        <dsp:cNvSpPr/>
      </dsp:nvSpPr>
      <dsp:spPr>
        <a:xfrm>
          <a:off x="0" y="3216201"/>
          <a:ext cx="7764016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6335B-A8E9-4C85-82C3-D1D2FDED3723}">
      <dsp:nvSpPr>
        <dsp:cNvPr id="0" name=""/>
        <dsp:cNvSpPr/>
      </dsp:nvSpPr>
      <dsp:spPr>
        <a:xfrm>
          <a:off x="593430" y="2880322"/>
          <a:ext cx="6535360" cy="619920"/>
        </a:xfrm>
        <a:prstGeom prst="roundRect">
          <a:avLst/>
        </a:prstGeom>
        <a:gradFill flip="none" rotWithShape="1">
          <a:gsLst>
            <a:gs pos="18000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423" tIns="0" rIns="20542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Культурологический подход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623692" y="2910584"/>
        <a:ext cx="6474836" cy="559396"/>
      </dsp:txXfrm>
    </dsp:sp>
    <dsp:sp modelId="{A6A56996-F493-4418-8F40-968CC9FDF845}">
      <dsp:nvSpPr>
        <dsp:cNvPr id="0" name=""/>
        <dsp:cNvSpPr/>
      </dsp:nvSpPr>
      <dsp:spPr>
        <a:xfrm>
          <a:off x="0" y="4197606"/>
          <a:ext cx="7764016" cy="529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7BADD-03F2-434C-99B5-276CDF662B58}">
      <dsp:nvSpPr>
        <dsp:cNvPr id="0" name=""/>
        <dsp:cNvSpPr/>
      </dsp:nvSpPr>
      <dsp:spPr>
        <a:xfrm>
          <a:off x="629518" y="3672410"/>
          <a:ext cx="6499273" cy="648764"/>
        </a:xfrm>
        <a:prstGeom prst="roundRect">
          <a:avLst/>
        </a:prstGeom>
        <a:gradFill flip="none" rotWithShape="1">
          <a:gsLst>
            <a:gs pos="18000">
              <a:schemeClr val="accent6">
                <a:lumMod val="20000"/>
                <a:lumOff val="80000"/>
              </a:schemeClr>
            </a:gs>
            <a:gs pos="77000">
              <a:schemeClr val="accent6">
                <a:lumMod val="40000"/>
                <a:lumOff val="60000"/>
              </a:schemeClr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5423" tIns="0" rIns="20542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Безотметочное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обучение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661188" y="3704080"/>
        <a:ext cx="6435933" cy="58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37AD-94E4-4F1F-92C4-1AA4123774A6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43614-E94A-494B-A833-3A53B24932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0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0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3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34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3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Регламентом процедура выбора в обязательном порядке должна включать «привлечение официальных представителей централизованных религиозных организаций, представленных в региональных координационных советах по реализации  курса с целью возможности содействия полноценному выбору родителями учащихся одного из модулей курса ОРКСЭ».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Согласно данным Камчатского статистического управления, в Камчатском крае юридическим статусом «Централизованная религиозная организация» обладает только Петропавловская и Камчатская епархия. Однако, из уважения к мировым религиозным традициям, информация о выборе модулей предмета ОРКСЭ направлена Министерством образования Камчатского края представителям мусульманской, буддисткой, иудейской общин нашего края. У представителей мусульманской, буддисткой, иудейской общин есть информация о датах проведения собраний, но в силу отсутствия структурной организации представители конфессий не воспользовались своим правом.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на собрании присутствует представитель Петропавловской и Камчатской епархии. Я передаю слово _________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0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9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9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2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i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05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14-E94A-494B-A833-3A53B24932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3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38BF-F96C-4038-8CDE-5CE35F14861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6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3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9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3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F77D9B-74C2-48D6-BCA8-84171B24E120}" type="datetimeFigureOut">
              <a:rPr lang="ru-RU" smtClean="0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EF5FA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2D1061-5933-44AC-8935-B3FBEEE6C7B5}" type="slidenum">
              <a:rPr lang="ru-RU" smtClean="0"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1694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36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316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663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363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2D1061-5933-44AC-8935-B3FBEEE6C7B5}" type="slidenum">
              <a:rPr lang="ru-RU" smtClean="0">
                <a:solidFill>
                  <a:srgbClr val="D8D8D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162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470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09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4476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1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402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4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2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14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1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0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12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09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7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9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22.03.2023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9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8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8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7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1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1"/>
            </a:gs>
            <a:gs pos="77000">
              <a:schemeClr val="bg1">
                <a:lumMod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9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4000">
              <a:schemeClr val="bg1"/>
            </a:gs>
            <a:gs pos="77000">
              <a:schemeClr val="bg1">
                <a:lumMod val="9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F77D9B-74C2-48D6-BCA8-84171B24E120}" type="datetimeFigureOut">
              <a:rPr lang="ru-RU" smtClean="0">
                <a:solidFill>
                  <a:srgbClr val="D8D8D8"/>
                </a:solidFill>
              </a:rPr>
              <a:pPr>
                <a:defRPr/>
              </a:pPr>
              <a:t>22.03.2023</a:t>
            </a:fld>
            <a:endParaRPr lang="ru-RU">
              <a:solidFill>
                <a:srgbClr val="D8D8D8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6248402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D8D8D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E2D1061-5933-44AC-8935-B3FBEEE6C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9EA7-5BA9-417D-B089-66ADC0AA1DA5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2106-9B9C-498A-8C09-E6166B3C1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0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openxmlformats.org/officeDocument/2006/relationships/hyperlink" Target="http://www.consultant.ru/document/cons_doc_LAW_14230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EAEAEA"/>
            </a:gs>
            <a:gs pos="53000">
              <a:srgbClr val="FFFFFF"/>
            </a:gs>
            <a:gs pos="10000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8"/>
            <a:ext cx="8501122" cy="4000528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Родительское собрание </a:t>
            </a:r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/>
              <a:t>2022/2023 </a:t>
            </a:r>
            <a:r>
              <a:rPr lang="ru-RU" sz="2000" b="1" dirty="0"/>
              <a:t>учебный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929066"/>
            <a:ext cx="842968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«Выбор родителями </a:t>
            </a:r>
            <a:r>
              <a:rPr lang="ru-RU" sz="2400" b="1" dirty="0" smtClean="0">
                <a:solidFill>
                  <a:srgbClr val="002060"/>
                </a:solidFill>
              </a:rPr>
              <a:t>учащихся </a:t>
            </a:r>
            <a:r>
              <a:rPr lang="ru-RU" sz="2400" b="1" dirty="0">
                <a:solidFill>
                  <a:srgbClr val="002060"/>
                </a:solidFill>
              </a:rPr>
              <a:t>3-х классов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МАОУ «</a:t>
            </a:r>
            <a:r>
              <a:rPr lang="ru-RU" sz="2400" b="1" dirty="0" err="1" smtClean="0">
                <a:solidFill>
                  <a:srgbClr val="002060"/>
                </a:solidFill>
              </a:rPr>
              <a:t>Викуловская</a:t>
            </a:r>
            <a:r>
              <a:rPr lang="ru-RU" sz="2400" b="1" dirty="0" smtClean="0">
                <a:solidFill>
                  <a:srgbClr val="002060"/>
                </a:solidFill>
              </a:rPr>
              <a:t> СОШ №2» модуля учебного предмета </a:t>
            </a:r>
            <a:r>
              <a:rPr lang="ru-RU" sz="2400" b="1" dirty="0">
                <a:solidFill>
                  <a:srgbClr val="002060"/>
                </a:solidFill>
              </a:rPr>
              <a:t>«Основы религиозных культур и светской этики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113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:\1 Епархиальное Управление\10. Отделы епархии\1.ОРОиК\ОРКСЭ 2021\Инфографика\Fin\5   11.02.21 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0" b="27083"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7158" y="5072074"/>
            <a:ext cx="3566770" cy="7078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Основы религиозных культур народов России</a:t>
            </a: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786454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Модуль повествовательно излагает (перечисляет) существующие в России религии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3786190"/>
            <a:ext cx="714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:\1 Епархиальное Управление\10. Отделы епархии\1.ОРОиК\ОРКСЭ 2021\Инфографика\Fin\4   11.02.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633" y="0"/>
            <a:ext cx="4857784" cy="131266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262014"/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262014"/>
                </a:solidFill>
                <a:latin typeface="Calibri" panose="020F0502020204030204" pitchFamily="34" charset="0"/>
              </a:rPr>
            </a:br>
            <a:r>
              <a:rPr lang="ru-RU" sz="2700" b="1" dirty="0">
                <a:solidFill>
                  <a:srgbClr val="262014"/>
                </a:solidFill>
                <a:latin typeface="Calibri" panose="020F0502020204030204" pitchFamily="34" charset="0"/>
              </a:rPr>
              <a:t>Учебный модуль </a:t>
            </a:r>
            <a:br>
              <a:rPr lang="ru-RU" sz="2700" b="1" dirty="0">
                <a:solidFill>
                  <a:srgbClr val="262014"/>
                </a:solidFill>
                <a:latin typeface="Calibri" panose="020F0502020204030204" pitchFamily="34" charset="0"/>
              </a:rPr>
            </a:br>
            <a:r>
              <a:rPr lang="ru-RU" sz="2700" b="1" dirty="0">
                <a:solidFill>
                  <a:srgbClr val="262014"/>
                </a:solidFill>
                <a:latin typeface="Calibri" panose="020F0502020204030204" pitchFamily="34" charset="0"/>
              </a:rPr>
              <a:t>«Основы исламской культуры»</a:t>
            </a:r>
            <a:br>
              <a:rPr lang="ru-RU" sz="2700" b="1" dirty="0">
                <a:solidFill>
                  <a:srgbClr val="262014"/>
                </a:solidFill>
                <a:latin typeface="Calibri" panose="020F0502020204030204" pitchFamily="34" charset="0"/>
              </a:rPr>
            </a:br>
            <a:endParaRPr lang="ru-RU" sz="2700" b="1" dirty="0">
              <a:solidFill>
                <a:srgbClr val="262014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282" y="1158920"/>
            <a:ext cx="43924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Calibri" pitchFamily="34" charset="0"/>
                <a:cs typeface="Calibri" pitchFamily="34" charset="0"/>
              </a:rPr>
              <a:t>Знакомит школьников  с основам духовно-нравственной культуры ислама.</a:t>
            </a:r>
          </a:p>
          <a:p>
            <a:pPr algn="just"/>
            <a:r>
              <a:rPr lang="ru-RU" sz="2200" dirty="0">
                <a:latin typeface="Calibri" pitchFamily="34" charset="0"/>
                <a:cs typeface="Calibri" pitchFamily="34" charset="0"/>
              </a:rPr>
              <a:t>Учащиеся узнают: </a:t>
            </a:r>
          </a:p>
          <a:p>
            <a:pPr marL="342900" indent="-342900"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о жизни пророка Мухаммада; </a:t>
            </a:r>
          </a:p>
          <a:p>
            <a:pPr marL="342900" indent="-342900"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об истории появления, </a:t>
            </a:r>
          </a:p>
          <a:p>
            <a:pPr marL="342900" indent="-342900"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основах ислама и исламской этики, </a:t>
            </a:r>
          </a:p>
          <a:p>
            <a:pPr marL="342900" indent="-342900"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об обязанностях мусульман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ru-RU" sz="2200" dirty="0" smtClean="0">
                <a:latin typeface="Calibri" pitchFamily="34" charset="0"/>
                <a:cs typeface="Calibri" pitchFamily="34" charset="0"/>
              </a:rPr>
              <a:t>Обращаясь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к Корану и Сунне, учащиеся узнают о значении этих книг как источника нравственности. </a:t>
            </a:r>
          </a:p>
          <a:p>
            <a:pPr algn="just"/>
            <a:r>
              <a:rPr lang="ru-RU" sz="2200" dirty="0">
                <a:latin typeface="Calibri" pitchFamily="34" charset="0"/>
                <a:cs typeface="Calibri" pitchFamily="34" charset="0"/>
              </a:rPr>
              <a:t>Особое место в содержании модуля уделяется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жизни мусульман в современной России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6" y="836712"/>
            <a:ext cx="3894326" cy="520170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  <p:extLst>
      <p:ext uri="{BB962C8B-B14F-4D97-AF65-F5344CB8AC3E}">
        <p14:creationId xmlns:p14="http://schemas.microsoft.com/office/powerpoint/2010/main" val="12154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51" y="116632"/>
            <a:ext cx="509776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262014"/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262014"/>
                </a:solidFill>
                <a:latin typeface="Calibri" panose="020F050202020403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Учебный модуль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«Основы иудейской культуры»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536504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Знакомит школьников  с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иудейскими духовно-нравственными традициями культуры и религии,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становлением личности иудея и его поведения в повседневной жизни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Calibri" pitchFamily="34" charset="0"/>
                <a:cs typeface="Calibri" pitchFamily="34" charset="0"/>
              </a:rPr>
              <a:t>Школьники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узнают  о влиянии иудейской культуры на историю еврейского народа и мировые религии – христианство и ислам.</a:t>
            </a:r>
          </a:p>
          <a:p>
            <a:pPr marL="0" indent="0" algn="just">
              <a:buNone/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На занятиях учащиеся знакомятся с особенностями иудаизма в России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58" y="1052736"/>
            <a:ext cx="4260102" cy="4371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13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20" y="188640"/>
            <a:ext cx="4896544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262014"/>
                </a:solidFill>
                <a:latin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262014"/>
                </a:solidFill>
                <a:latin typeface="Calibri" panose="020F050202020403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Учебный модуль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«Основы буддийской культуры»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078" y="1627066"/>
            <a:ext cx="5063017" cy="52309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Знакомит учащихся с великим духовным наследием буддийской культуры.</a:t>
            </a:r>
          </a:p>
          <a:p>
            <a:pPr marL="0" indent="0" algn="just">
              <a:buNone/>
            </a:pPr>
            <a:r>
              <a:rPr lang="ru-RU" sz="2200" dirty="0">
                <a:latin typeface="Calibri" pitchFamily="34" charset="0"/>
                <a:cs typeface="Calibri" pitchFamily="34" charset="0"/>
              </a:rPr>
              <a:t> Школьники узнают об: 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основах буддийской культуры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основателях 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ритуалах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святынях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праздниках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искусстве</a:t>
            </a:r>
          </a:p>
          <a:p>
            <a:pPr algn="just">
              <a:buSzPct val="135000"/>
              <a:buBlip>
                <a:blip r:embed="rId3"/>
              </a:buBlip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буддийских духовных 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традициях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67770"/>
            <a:ext cx="3624405" cy="407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15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hteeva-tn\Desktop\Слайды ОРКСЭ\WhatsApp Image 2021-03-02 at 19.44.13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hteeva-tn\Desktop\Слайды ОРКСЭ\WhatsApp Image 2021-03-02 at 19.44.13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5967" b="38542"/>
          <a:stretch>
            <a:fillRect/>
          </a:stretch>
        </p:blipFill>
        <p:spPr bwMode="auto">
          <a:xfrm>
            <a:off x="0" y="0"/>
            <a:ext cx="9144000" cy="43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ihteeva-tn\Desktop\Слайды ОРКСЭ\WhatsApp Image 2021-03-02 at 19.44.13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8" t="65625" r="-408"/>
          <a:stretch>
            <a:fillRect/>
          </a:stretch>
        </p:blipFill>
        <p:spPr bwMode="auto">
          <a:xfrm>
            <a:off x="7143768" y="4786322"/>
            <a:ext cx="1871183" cy="207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82" y="4643446"/>
            <a:ext cx="6858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Каждый найдет близкий именно его семейным традициям модуль учебного предмета ОРКСЭ</a:t>
            </a:r>
          </a:p>
          <a:p>
            <a:pPr algn="ctr"/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К.Д.Ушинский «Для ребенка не вредна чужая пища, когда он вскормлен молоком матери…»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109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EAEAEA"/>
            </a:gs>
            <a:gs pos="77000">
              <a:srgbClr val="FFFFFF"/>
            </a:gs>
            <a:gs pos="10000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691" y="2104256"/>
            <a:ext cx="7776864" cy="1828800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Monotype Corsiva" panose="03010101010201010101" pitchFamily="66" charset="0"/>
              </a:rPr>
              <a:t>Родительское собрание 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/>
              <a:t>2022/2023 </a:t>
            </a:r>
            <a:r>
              <a:rPr lang="ru-RU" sz="2000" b="1" dirty="0"/>
              <a:t>учебный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7" y="3316108"/>
            <a:ext cx="832601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«Выбор родителями учащихся 3-х классов общеобразовательной организации  </a:t>
            </a:r>
            <a:r>
              <a:rPr lang="ru-RU" sz="2400" b="1" dirty="0" smtClean="0">
                <a:solidFill>
                  <a:srgbClr val="002060"/>
                </a:solidFill>
              </a:rPr>
              <a:t>модуля  учебного предмета   </a:t>
            </a:r>
            <a:r>
              <a:rPr lang="ru-RU" sz="2400" b="1" dirty="0">
                <a:solidFill>
                  <a:srgbClr val="002060"/>
                </a:solidFill>
              </a:rPr>
              <a:t>«Основы религиозных культур и светской этики»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37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Нормативно-правовая основа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курса ОРКСЭ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535322" cy="5400600"/>
          </a:xfrm>
          <a:noFill/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«Об образовании в РФ» от 29 декабря 2012 г. № 273-ФЗ. Статья 87. Особенности изучения основ духовно-нравственной культуры народов РФ. Особенности получения теологического и религиозного образования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Письмо Министерства образования и науки РФ от 22.08.2012 № 08-250 «О введении учебного курса ОРКСЭ»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Приказ Министерства образования и науки от 18.12.2012 г. № 1060 «О внесении изменений в федеральный государственный стандарт начального общего образования, утвержденный приказом Министерства образования и науки РФ от 6 октября 2009 г. № 373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Письмо Министерства образования и науки РФ  от 21 апреля 2014 года № 08-516 «О реализации курса ОРКСЭ»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образования и науки Камчатского края от 06.12.2011 №1525 «О введении комплексного учебного курса "Основы религиозных культур и светской этики" в общеобразовательных  учреждениях в Камчатском крае с 2012 года» </a:t>
            </a:r>
          </a:p>
          <a:p>
            <a:pPr algn="just">
              <a:spcAft>
                <a:spcPts val="600"/>
              </a:spcAft>
            </a:pPr>
            <a:r>
              <a:rPr lang="ru-RU" sz="1600" dirty="0"/>
              <a:t>Приказ Министерства просвещения РФ от 20 мая 2020 года № 254 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деятельность» </a:t>
            </a:r>
            <a:endParaRPr lang="ru-RU" sz="1600" dirty="0" smtClean="0"/>
          </a:p>
          <a:p>
            <a:pPr algn="just">
              <a:spcAft>
                <a:spcPts val="600"/>
              </a:spcAft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Приказ Министерства просвещения РФ от 31 мая 2021 г. № 286 “Об утверждении федерального государственного образовательного стандарта начального общего образования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just">
              <a:spcAft>
                <a:spcPts val="600"/>
              </a:spcAft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Приказ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Министерства просвещения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России от 31.05.2021 N 287 "Об утверждении федерального государственного образовательного стандарта основного общего образования"</a:t>
            </a:r>
          </a:p>
          <a:p>
            <a:pPr algn="just">
              <a:spcAft>
                <a:spcPts val="600"/>
              </a:spcAft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1645"/>
            <a:ext cx="8607330" cy="867026"/>
          </a:xfrm>
          <a:noFill/>
          <a:ln>
            <a:solidFill>
              <a:schemeClr val="accent3">
                <a:alpha val="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Цель 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ведения в школьную программу курса ОРКСЭ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941168"/>
            <a:ext cx="2397678" cy="173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10" y="1023439"/>
            <a:ext cx="2372871" cy="1778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43822"/>
            <a:ext cx="2372872" cy="1684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35454" y="1124744"/>
            <a:ext cx="61087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prstClr val="black"/>
                </a:solidFill>
              </a:rPr>
              <a:t>«В целях формирования и развития личности в соответствии с семейными и общественными духовно-нравственными и социокультурными ценностями в основные образовательные программы могут быть включены, в том числе на основании требований соответствующих </a:t>
            </a:r>
            <a:r>
              <a:rPr lang="ru-RU" sz="2000" dirty="0" smtClean="0">
                <a:solidFill>
                  <a:prstClr val="black"/>
                </a:solidFill>
              </a:rPr>
              <a:t>федеральных государственных образовательных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  <a:r>
              <a:rPr lang="ru-RU" sz="2000" dirty="0" smtClean="0">
                <a:solidFill>
                  <a:srgbClr val="C00000"/>
                </a:solidFill>
                <a:hlinkClick r:id="rId9"/>
              </a:rPr>
              <a:t>стандартов</a:t>
            </a:r>
            <a:r>
              <a:rPr lang="ru-RU" sz="2000" dirty="0" smtClean="0">
                <a:solidFill>
                  <a:prstClr val="black"/>
                </a:solidFill>
              </a:rPr>
              <a:t>,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учебные </a:t>
            </a:r>
            <a:r>
              <a:rPr lang="ru-RU" sz="2000" dirty="0">
                <a:solidFill>
                  <a:prstClr val="black"/>
                </a:solidFill>
              </a:rPr>
              <a:t>предметы, курсы, дисциплины (модули), направленные на получение обучающимися знаний об основах духовно-нравственной культуры народов Российской Федерации, о нравственных принципах, об исторических и культурных традициях мировой религии (мировых религий), или альтернативные им учебные предметы, курсы, дисциплины (модули)».</a:t>
            </a:r>
          </a:p>
          <a:p>
            <a:pPr algn="just">
              <a:spcAft>
                <a:spcPts val="600"/>
              </a:spcAft>
            </a:pPr>
            <a:r>
              <a:rPr lang="ru-RU" sz="2000" i="1" dirty="0">
                <a:solidFill>
                  <a:prstClr val="black"/>
                </a:solidFill>
              </a:rPr>
              <a:t>п.1 ст. 87 Закона «Об образовании в РФ» от 29.12.2012г. № 273-ФЗ</a:t>
            </a: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64000">
              <a:schemeClr val="bg1">
                <a:lumMod val="95000"/>
              </a:schemeClr>
            </a:gs>
            <a:gs pos="8600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685800" y="144016"/>
            <a:ext cx="7772400" cy="1196752"/>
          </a:xfrm>
        </p:spPr>
        <p:txBody>
          <a:bodyPr/>
          <a:lstStyle/>
          <a:p>
            <a:pPr algn="ctr">
              <a:defRPr/>
            </a:pPr>
            <a:r>
              <a:rPr lang="ru-RU" altLang="ru-RU" sz="3200" b="1" dirty="0">
                <a:latin typeface="+mn-lt"/>
              </a:rPr>
              <a:t>РОДИТЕЛИ выбирают модули:</a:t>
            </a:r>
            <a:r>
              <a:rPr lang="ru-RU" altLang="ru-RU" sz="1800" b="1" dirty="0">
                <a:latin typeface="+mn-lt"/>
              </a:rPr>
              <a:t/>
            </a:r>
            <a:br>
              <a:rPr lang="ru-RU" altLang="ru-RU" sz="1800" b="1" dirty="0">
                <a:latin typeface="+mn-lt"/>
              </a:rPr>
            </a:br>
            <a:r>
              <a:rPr lang="ru-RU" altLang="ru-RU" sz="1800" b="1" dirty="0">
                <a:latin typeface="+mn-lt"/>
              </a:rPr>
              <a:t/>
            </a:r>
            <a:br>
              <a:rPr lang="ru-RU" altLang="ru-RU" sz="1800" b="1" dirty="0">
                <a:latin typeface="+mn-lt"/>
              </a:rPr>
            </a:br>
            <a:r>
              <a:rPr lang="ru-RU" altLang="ru-RU" sz="2800" b="1" dirty="0">
                <a:latin typeface="+mn-lt"/>
              </a:rPr>
              <a:t>конфессиональные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214818"/>
            <a:ext cx="3143272" cy="16430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dirty="0" smtClean="0"/>
              <a:t>         Альтернативные   </a:t>
            </a:r>
          </a:p>
          <a:p>
            <a:pPr algn="l">
              <a:defRPr/>
            </a:pPr>
            <a:r>
              <a:rPr lang="ru-RU" sz="2000" b="1" dirty="0" smtClean="0"/>
              <a:t>              </a:t>
            </a:r>
            <a:r>
              <a:rPr lang="ru-RU" sz="2000" b="1" dirty="0" err="1" smtClean="0"/>
              <a:t>внеТЕОСные</a:t>
            </a:r>
            <a:endParaRPr lang="ru-RU" sz="2000" b="1" dirty="0"/>
          </a:p>
          <a:p>
            <a:pPr algn="l">
              <a:defRPr/>
            </a:pPr>
            <a:r>
              <a:rPr lang="ru-RU" sz="2000" b="1" dirty="0" smtClean="0"/>
              <a:t>                  модули</a:t>
            </a:r>
            <a:endParaRPr lang="ru-RU" sz="2000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0" y="1340768"/>
            <a:ext cx="21875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8" y="1340768"/>
            <a:ext cx="201612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0770"/>
            <a:ext cx="202565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6" y="1340768"/>
            <a:ext cx="19272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5" y="4119011"/>
            <a:ext cx="1927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596" y="4071942"/>
            <a:ext cx="221457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Основы религиозных культур народов России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57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:\1 Епархиальное Управление\10. Отделы епархии\1.ОРОиК\ОРКСЭ 2021\Инфографика\Fin\2   11.02.21  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8" b="31250"/>
          <a:stretch>
            <a:fillRect/>
          </a:stretch>
        </p:blipFill>
        <p:spPr bwMode="auto">
          <a:xfrm>
            <a:off x="0" y="2143116"/>
            <a:ext cx="9144000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Z:\1 Епархиальное Управление\10. Отделы епархии\1.ОРОиК\ОРКСЭ 2021\Инфографика\Fin\2   11.02.21  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" b="79167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34" y="1571612"/>
            <a:ext cx="292895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Выбирается в 3 классе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571612"/>
            <a:ext cx="328614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Преподается в 4 классе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Z:\1 Епархиальное Управление\10. Отделы епархии\1.ОРОиК\ОРКСЭ 2021\Инфографика\Fin\2   11.02.21  .jpg"/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80313" r="4687"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596" y="4714884"/>
            <a:ext cx="321471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Основы светской этики</a:t>
            </a:r>
          </a:p>
          <a:p>
            <a:pPr algn="ctr"/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4714884"/>
            <a:ext cx="300039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Основы религиозных культур народов России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404" y="3357562"/>
            <a:ext cx="42859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</a:t>
            </a: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</a:t>
            </a: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</a:t>
            </a: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</a:t>
            </a: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4714884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Как выбрать?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46000">
              <a:schemeClr val="bg1">
                <a:lumMod val="95000"/>
              </a:schemeClr>
            </a:gs>
            <a:gs pos="68000">
              <a:schemeClr val="accent4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315" y="1700810"/>
            <a:ext cx="8929687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382588">
              <a:spcBef>
                <a:spcPts val="600"/>
              </a:spcBef>
              <a:buClr>
                <a:srgbClr val="000099"/>
              </a:buClr>
              <a:buFont typeface="Arial" charset="0"/>
              <a:buChar char="•"/>
              <a:tabLst>
                <a:tab pos="1016000" algn="l"/>
                <a:tab pos="1930400" algn="l"/>
                <a:tab pos="2844800" algn="l"/>
                <a:tab pos="3759200" algn="l"/>
                <a:tab pos="4673600" algn="l"/>
                <a:tab pos="5588000" algn="l"/>
                <a:tab pos="6502400" algn="l"/>
                <a:tab pos="7416800" algn="l"/>
                <a:tab pos="8331200" algn="l"/>
                <a:tab pos="9245600" algn="l"/>
                <a:tab pos="10160000" algn="l"/>
              </a:tabLst>
            </a:pPr>
            <a:r>
              <a:rPr lang="en-GB" sz="2800" dirty="0" err="1">
                <a:cs typeface="Times New Roman" pitchFamily="18" charset="0"/>
              </a:rPr>
              <a:t>Дополняет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об</a:t>
            </a:r>
            <a:r>
              <a:rPr lang="ru-RU" sz="2800" dirty="0" err="1">
                <a:cs typeface="Times New Roman" pitchFamily="18" charset="0"/>
              </a:rPr>
              <a:t>щ</a:t>
            </a:r>
            <a:r>
              <a:rPr lang="en-GB" sz="2800" dirty="0" err="1">
                <a:cs typeface="Times New Roman" pitchFamily="18" charset="0"/>
              </a:rPr>
              <a:t>ествоведческие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аспекты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учебного </a:t>
            </a:r>
            <a:r>
              <a:rPr lang="en-GB" sz="2800" dirty="0" err="1" smtClean="0">
                <a:cs typeface="Times New Roman" pitchFamily="18" charset="0"/>
              </a:rPr>
              <a:t>предмета</a:t>
            </a:r>
            <a:r>
              <a:rPr lang="en-GB" sz="2800" dirty="0" smtClean="0">
                <a:cs typeface="Times New Roman" pitchFamily="18" charset="0"/>
              </a:rPr>
              <a:t> </a:t>
            </a:r>
            <a:r>
              <a:rPr lang="en-GB" sz="2800" dirty="0">
                <a:cs typeface="Times New Roman" pitchFamily="18" charset="0"/>
              </a:rPr>
              <a:t>«</a:t>
            </a:r>
            <a:r>
              <a:rPr lang="en-GB" sz="2800" dirty="0" err="1">
                <a:cs typeface="Times New Roman" pitchFamily="18" charset="0"/>
              </a:rPr>
              <a:t>Окружающий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мир</a:t>
            </a:r>
            <a:r>
              <a:rPr lang="en-GB" sz="2800" dirty="0" smtClean="0">
                <a:cs typeface="Times New Roman" pitchFamily="18" charset="0"/>
              </a:rPr>
              <a:t>»</a:t>
            </a:r>
            <a:r>
              <a:rPr lang="ru-RU" sz="2800" dirty="0" smtClean="0">
                <a:cs typeface="Times New Roman" pitchFamily="18" charset="0"/>
              </a:rPr>
              <a:t>;</a:t>
            </a:r>
            <a:endParaRPr lang="en-GB" sz="2800" dirty="0">
              <a:cs typeface="Times New Roman" pitchFamily="18" charset="0"/>
            </a:endParaRPr>
          </a:p>
          <a:p>
            <a:pPr marL="446088" indent="-382588">
              <a:spcBef>
                <a:spcPts val="600"/>
              </a:spcBef>
              <a:buClr>
                <a:srgbClr val="000099"/>
              </a:buClr>
              <a:buFont typeface="Arial" charset="0"/>
              <a:buChar char="•"/>
              <a:tabLst>
                <a:tab pos="1016000" algn="l"/>
                <a:tab pos="1930400" algn="l"/>
                <a:tab pos="2844800" algn="l"/>
                <a:tab pos="3759200" algn="l"/>
                <a:tab pos="4673600" algn="l"/>
                <a:tab pos="5588000" algn="l"/>
                <a:tab pos="6502400" algn="l"/>
                <a:tab pos="7416800" algn="l"/>
                <a:tab pos="8331200" algn="l"/>
                <a:tab pos="9245600" algn="l"/>
                <a:tab pos="10160000" algn="l"/>
              </a:tabLst>
            </a:pPr>
            <a:r>
              <a:rPr lang="en-GB" sz="2800" dirty="0" err="1">
                <a:cs typeface="Times New Roman" pitchFamily="18" charset="0"/>
              </a:rPr>
              <a:t>Предваряет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начинающееся</a:t>
            </a:r>
            <a:r>
              <a:rPr lang="en-GB" sz="2800" dirty="0">
                <a:cs typeface="Times New Roman" pitchFamily="18" charset="0"/>
              </a:rPr>
              <a:t> в 5 </a:t>
            </a:r>
            <a:r>
              <a:rPr lang="en-GB" sz="2800" dirty="0" err="1">
                <a:cs typeface="Times New Roman" pitchFamily="18" charset="0"/>
              </a:rPr>
              <a:t>классе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изучение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учебных </a:t>
            </a:r>
            <a:r>
              <a:rPr lang="en-GB" sz="2800" dirty="0" err="1" smtClean="0">
                <a:cs typeface="Times New Roman" pitchFamily="18" charset="0"/>
              </a:rPr>
              <a:t>предмет</a:t>
            </a:r>
            <a:r>
              <a:rPr lang="ru-RU" sz="2800" dirty="0" err="1">
                <a:cs typeface="Times New Roman" pitchFamily="18" charset="0"/>
              </a:rPr>
              <a:t>ов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en-GB" sz="2800" dirty="0">
                <a:cs typeface="Times New Roman" pitchFamily="18" charset="0"/>
              </a:rPr>
              <a:t>«</a:t>
            </a:r>
            <a:r>
              <a:rPr lang="en-GB" sz="2800" dirty="0" err="1">
                <a:cs typeface="Times New Roman" pitchFamily="18" charset="0"/>
              </a:rPr>
              <a:t>История</a:t>
            </a:r>
            <a:r>
              <a:rPr lang="en-GB" sz="2800" dirty="0">
                <a:cs typeface="Times New Roman" pitchFamily="18" charset="0"/>
              </a:rPr>
              <a:t>»</a:t>
            </a:r>
            <a:r>
              <a:rPr lang="ru-RU" sz="2800" dirty="0">
                <a:cs typeface="Times New Roman" pitchFamily="18" charset="0"/>
              </a:rPr>
              <a:t>, «Обществознание», «Литература».</a:t>
            </a:r>
            <a:endParaRPr lang="en-GB" sz="2800" dirty="0">
              <a:cs typeface="Times New Roman" pitchFamily="18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285720" y="4286257"/>
            <a:ext cx="3072415" cy="1951628"/>
          </a:xfrm>
          <a:prstGeom prst="rightArrow">
            <a:avLst>
              <a:gd name="adj1" fmla="val 50000"/>
              <a:gd name="adj2" fmla="val 50003"/>
            </a:avLst>
          </a:prstGeom>
          <a:gradFill rotWithShape="0">
            <a:gsLst>
              <a:gs pos="0">
                <a:srgbClr val="F0FFFF"/>
              </a:gs>
              <a:gs pos="100000">
                <a:srgbClr val="CFFFFF"/>
              </a:gs>
            </a:gsLst>
            <a:lin ang="16200000" scaled="1"/>
          </a:gradFill>
          <a:ln w="9360">
            <a:solidFill>
              <a:srgbClr val="B6DCD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rgbClr val="000099"/>
                </a:solidFill>
                <a:latin typeface="+mj-lt"/>
                <a:cs typeface="Times New Roman" pitchFamily="16" charset="0"/>
              </a:rPr>
              <a:t>Окружающий</a:t>
            </a:r>
            <a:r>
              <a:rPr lang="en-GB" sz="2800" dirty="0">
                <a:solidFill>
                  <a:srgbClr val="000099"/>
                </a:solidFill>
                <a:latin typeface="+mj-lt"/>
                <a:cs typeface="Times New Roman" pitchFamily="16" charset="0"/>
              </a:rPr>
              <a:t> </a:t>
            </a:r>
            <a:r>
              <a:rPr lang="en-GB" sz="2800" dirty="0" err="1">
                <a:solidFill>
                  <a:srgbClr val="000099"/>
                </a:solidFill>
                <a:latin typeface="+mj-lt"/>
                <a:cs typeface="Times New Roman" pitchFamily="16" charset="0"/>
              </a:rPr>
              <a:t>мир</a:t>
            </a:r>
            <a:endParaRPr lang="en-GB" sz="2800" dirty="0">
              <a:solidFill>
                <a:srgbClr val="000099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501010" y="4666263"/>
            <a:ext cx="2214563" cy="1214432"/>
          </a:xfrm>
          <a:prstGeom prst="ellipse">
            <a:avLst/>
          </a:prstGeom>
          <a:gradFill rotWithShape="0">
            <a:gsLst>
              <a:gs pos="0">
                <a:srgbClr val="F0FFFF"/>
              </a:gs>
              <a:gs pos="100000">
                <a:srgbClr val="CFFFFF"/>
              </a:gs>
            </a:gsLst>
            <a:lin ang="16200000" scaled="1"/>
          </a:gradFill>
          <a:ln w="9360">
            <a:solidFill>
              <a:srgbClr val="B6DCD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6" charset="0"/>
              </a:rPr>
              <a:t>ОРКСЭ</a:t>
            </a:r>
          </a:p>
          <a:p>
            <a:pPr algn="ctr"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b="1" dirty="0">
              <a:solidFill>
                <a:srgbClr val="FF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5858446" y="4309075"/>
            <a:ext cx="2571750" cy="2000247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FFFF"/>
              </a:gs>
              <a:gs pos="100000">
                <a:srgbClr val="CFFFFF"/>
              </a:gs>
            </a:gsLst>
            <a:lin ang="16200000" scaled="1"/>
          </a:gradFill>
          <a:ln w="9360">
            <a:solidFill>
              <a:srgbClr val="B6DCDF"/>
            </a:solidFill>
            <a:miter lim="800000"/>
            <a:headEnd/>
            <a:tailEnd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>
                <a:srgbClr val="00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rgbClr val="000099"/>
                </a:solidFill>
                <a:latin typeface="+mj-lt"/>
                <a:cs typeface="Times New Roman" pitchFamily="16" charset="0"/>
              </a:rPr>
              <a:t>История</a:t>
            </a:r>
            <a:endParaRPr lang="en-GB" sz="2800" dirty="0">
              <a:solidFill>
                <a:srgbClr val="000099"/>
              </a:solidFill>
              <a:latin typeface="+mj-lt"/>
              <a:cs typeface="Times New Roman" pitchFamily="1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1" y="404664"/>
            <a:ext cx="8177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ea typeface="Arial" pitchFamily="34" charset="0"/>
                <a:cs typeface="Times New Roman" pitchFamily="18" charset="0"/>
              </a:rPr>
              <a:t>Межпредметные связи </a:t>
            </a:r>
            <a:endParaRPr lang="ru-RU" sz="3200" b="1" dirty="0"/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50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Особенности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предмета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ОРКСЭ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ru-RU" sz="3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57782137"/>
              </p:ext>
            </p:extLst>
          </p:nvPr>
        </p:nvGraphicFramePr>
        <p:xfrm>
          <a:off x="755576" y="1268760"/>
          <a:ext cx="7764016" cy="4775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93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80724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dirty="0">
                <a:cs typeface="Times New Roman" pitchFamily="18" charset="0"/>
              </a:rPr>
              <a:t>Содержание всех модулей группируется вокруг трёх базовых национальных ценностей.</a:t>
            </a:r>
          </a:p>
          <a:p>
            <a:pPr lvl="0" algn="just"/>
            <a:endParaRPr lang="ru-RU" sz="28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00B050"/>
                </a:solidFill>
                <a:cs typeface="Times New Roman" pitchFamily="18" charset="0"/>
              </a:rPr>
              <a:t>Отечество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00B050"/>
                </a:solidFill>
                <a:cs typeface="Times New Roman" pitchFamily="18" charset="0"/>
              </a:rPr>
              <a:t>Семья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>
                <a:solidFill>
                  <a:srgbClr val="00B050"/>
                </a:solidFill>
                <a:cs typeface="Times New Roman" pitchFamily="18" charset="0"/>
              </a:rPr>
              <a:t>Культурная традиция</a:t>
            </a:r>
          </a:p>
          <a:p>
            <a:pPr algn="just"/>
            <a:endParaRPr lang="ru-RU" sz="28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800" dirty="0">
                <a:cs typeface="Times New Roman" pitchFamily="18" charset="0"/>
              </a:rPr>
              <a:t>На этих базовых ценностях будет </a:t>
            </a:r>
            <a:r>
              <a:rPr lang="ru-RU" sz="2800" dirty="0" smtClean="0">
                <a:cs typeface="Times New Roman" pitchFamily="18" charset="0"/>
              </a:rPr>
              <a:t>осуществляться воспитание </a:t>
            </a:r>
            <a:r>
              <a:rPr lang="ru-RU" sz="2800" dirty="0">
                <a:cs typeface="Times New Roman" pitchFamily="18" charset="0"/>
              </a:rPr>
              <a:t>и развитие учащихся в рамках </a:t>
            </a:r>
            <a:r>
              <a:rPr lang="ru-RU" sz="2800" dirty="0" smtClean="0">
                <a:cs typeface="Times New Roman" pitchFamily="18" charset="0"/>
              </a:rPr>
              <a:t>предмета </a:t>
            </a:r>
            <a:r>
              <a:rPr lang="ru-RU" sz="2800" dirty="0">
                <a:cs typeface="Times New Roman" pitchFamily="18" charset="0"/>
              </a:rPr>
              <a:t>ОРКСЭ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  <a:cs typeface="Times New Roman" pitchFamily="18" charset="0"/>
              </a:rPr>
              <a:t>Особенности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предмета  </a:t>
            </a:r>
            <a:r>
              <a:rPr lang="ru-RU" sz="3200" b="1" dirty="0">
                <a:latin typeface="+mn-lt"/>
                <a:cs typeface="Times New Roman" pitchFamily="18" charset="0"/>
              </a:rPr>
              <a:t>ОРКСЭ</a:t>
            </a:r>
          </a:p>
        </p:txBody>
      </p:sp>
    </p:spTree>
    <p:extLst>
      <p:ext uri="{BB962C8B-B14F-4D97-AF65-F5344CB8AC3E}">
        <p14:creationId xmlns:p14="http://schemas.microsoft.com/office/powerpoint/2010/main" val="5536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Действующие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учебники предмета ОРКСЭ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издательств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Дрофа»,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Просвещение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»,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«Русское слово» </a:t>
            </a:r>
            <a:br>
              <a:rPr lang="ru-RU" sz="2800" b="1" dirty="0">
                <a:latin typeface="Calibri" pitchFamily="34" charset="0"/>
                <a:cs typeface="Calibri" pitchFamily="34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85721" y="1785927"/>
            <a:ext cx="1836688" cy="642941"/>
          </a:xfrm>
          <a:prstGeom prst="roundRect">
            <a:avLst/>
          </a:prstGeom>
          <a:noFill/>
          <a:ln>
            <a:solidFill>
              <a:schemeClr val="accent3">
                <a:alpha val="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00298" y="1500175"/>
            <a:ext cx="1567646" cy="571504"/>
          </a:xfrm>
          <a:prstGeom prst="roundRect">
            <a:avLst/>
          </a:prstGeom>
          <a:noFill/>
          <a:ln>
            <a:solidFill>
              <a:schemeClr val="accent3">
                <a:alpha val="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364088" y="1700808"/>
            <a:ext cx="3240360" cy="565953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>
                <a:alpha val="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8" t="18829" r="59663" b="8380"/>
          <a:stretch/>
        </p:blipFill>
        <p:spPr bwMode="auto">
          <a:xfrm>
            <a:off x="7277247" y="3857628"/>
            <a:ext cx="1866753" cy="2700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0" name="Скругленный прямоугольник 9"/>
          <p:cNvSpPr/>
          <p:nvPr/>
        </p:nvSpPr>
        <p:spPr bwMode="auto">
          <a:xfrm rot="20604523">
            <a:off x="7380312" y="1963728"/>
            <a:ext cx="1681978" cy="303034"/>
          </a:xfrm>
          <a:prstGeom prst="roundRect">
            <a:avLst/>
          </a:prstGeom>
          <a:noFill/>
          <a:ln>
            <a:solidFill>
              <a:schemeClr val="accent3">
                <a:alpha val="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1426263"/>
            <a:ext cx="1785950" cy="250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214554"/>
            <a:ext cx="1908029" cy="3154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1" name="Picture 2" descr="C:\Users\USER\Pictures\Учебники ОРКСЭ_4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 l="74786" t="58580" r="2264" b="2257"/>
          <a:stretch>
            <a:fillRect/>
          </a:stretch>
        </p:blipFill>
        <p:spPr bwMode="auto">
          <a:xfrm>
            <a:off x="2571735" y="1428736"/>
            <a:ext cx="1857389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 descr="C:\Users\USER\Pictures\Учебники ОРКСЭ_4.jpg"/>
          <p:cNvPicPr>
            <a:picLocks noChangeAspect="1" noChangeArrowheads="1"/>
          </p:cNvPicPr>
          <p:nvPr/>
        </p:nvPicPr>
        <p:blipFill>
          <a:blip r:embed="rId9">
            <a:lum contrast="20000"/>
          </a:blip>
          <a:srcRect l="52754" t="59540" r="26777" b="2257"/>
          <a:stretch>
            <a:fillRect/>
          </a:stretch>
        </p:blipFill>
        <p:spPr bwMode="auto">
          <a:xfrm>
            <a:off x="2571736" y="4214818"/>
            <a:ext cx="178595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C:\Users\USER\Pictures\Учебники ОРКСЭ_4.jpg"/>
          <p:cNvPicPr>
            <a:picLocks noChangeAspect="1" noChangeArrowheads="1"/>
          </p:cNvPicPr>
          <p:nvPr/>
        </p:nvPicPr>
        <p:blipFill>
          <a:blip r:embed="rId9">
            <a:lum bright="-10000" contrast="20000"/>
          </a:blip>
          <a:srcRect l="27968" t="58580" r="50000" b="2257"/>
          <a:stretch>
            <a:fillRect/>
          </a:stretch>
        </p:blipFill>
        <p:spPr bwMode="auto">
          <a:xfrm>
            <a:off x="285720" y="4214818"/>
            <a:ext cx="1839511" cy="2452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1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ая">
  <a:themeElements>
    <a:clrScheme name="Другая 10">
      <a:dk1>
        <a:sysClr val="windowText" lastClr="000000"/>
      </a:dk1>
      <a:lt1>
        <a:srgbClr val="D8D8D8"/>
      </a:lt1>
      <a:dk2>
        <a:srgbClr val="D8D8D8"/>
      </a:dk2>
      <a:lt2>
        <a:srgbClr val="DEF5FA"/>
      </a:lt2>
      <a:accent1>
        <a:srgbClr val="2B4C77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5211</TotalTime>
  <Words>704</Words>
  <Application>Microsoft Office PowerPoint</Application>
  <PresentationFormat>Экран (4:3)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Times New Roman</vt:lpstr>
      <vt:lpstr>Tw Cen MT</vt:lpstr>
      <vt:lpstr>Wingdings</vt:lpstr>
      <vt:lpstr>Wingdings 2</vt:lpstr>
      <vt:lpstr>Тема Office</vt:lpstr>
      <vt:lpstr>Обычная</vt:lpstr>
      <vt:lpstr>1_Тема Office</vt:lpstr>
      <vt:lpstr>Родительское собрание  </vt:lpstr>
      <vt:lpstr>Нормативно-правовая основа   реализации курса ОРКСЭ</vt:lpstr>
      <vt:lpstr>Цель введения в школьную программу курса ОРКСЭ</vt:lpstr>
      <vt:lpstr>РОДИТЕЛИ выбирают модули:  конфессиональные   </vt:lpstr>
      <vt:lpstr>Презентация PowerPoint</vt:lpstr>
      <vt:lpstr>Презентация PowerPoint</vt:lpstr>
      <vt:lpstr>Особенности предмета ОРКСЭ </vt:lpstr>
      <vt:lpstr>Особенности предмета  ОРКСЭ</vt:lpstr>
      <vt:lpstr>Действующие учебники предмета ОРКСЭ  издательств «Дрофа», «Просвещение», «Русское слово»  </vt:lpstr>
      <vt:lpstr>Презентация PowerPoint</vt:lpstr>
      <vt:lpstr>Презентация PowerPoint</vt:lpstr>
      <vt:lpstr> Учебный модуль  «Основы исламской культуры» </vt:lpstr>
      <vt:lpstr> Учебный модуль  «Основы иудейской культуры» </vt:lpstr>
      <vt:lpstr> Учебный модуль  «Основы буддийской культуры» </vt:lpstr>
      <vt:lpstr>Презентация PowerPoint</vt:lpstr>
      <vt:lpstr>Презентация PowerPoint</vt:lpstr>
      <vt:lpstr>Родительское собрание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 (законными представителями) обучающихся в рамках учебного курса  «Основы религиозных культур и светской этики»  Регламент проведения родительских собраний по выбору учебного модуля курса ОРКСЭ  2019 /2020 учебный год</dc:title>
  <dc:creator>Audit108-kiro</dc:creator>
  <cp:lastModifiedBy>Завуч</cp:lastModifiedBy>
  <cp:revision>433</cp:revision>
  <dcterms:created xsi:type="dcterms:W3CDTF">2020-02-10T03:22:12Z</dcterms:created>
  <dcterms:modified xsi:type="dcterms:W3CDTF">2023-03-22T09:48:54Z</dcterms:modified>
</cp:coreProperties>
</file>