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6" r:id="rId1"/>
  </p:sldMasterIdLst>
  <p:sldIdLst>
    <p:sldId id="256" r:id="rId2"/>
    <p:sldId id="275" r:id="rId3"/>
    <p:sldId id="258" r:id="rId4"/>
    <p:sldId id="276" r:id="rId5"/>
    <p:sldId id="260" r:id="rId6"/>
    <p:sldId id="277" r:id="rId7"/>
    <p:sldId id="278" r:id="rId8"/>
    <p:sldId id="279" r:id="rId9"/>
    <p:sldId id="280" r:id="rId10"/>
    <p:sldId id="281" r:id="rId11"/>
    <p:sldId id="257" r:id="rId1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432" y="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5756FB-E05E-443F-88A1-CFC90638997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84727" y="1597961"/>
            <a:ext cx="9144000" cy="3162300"/>
          </a:xfrm>
        </p:spPr>
        <p:txBody>
          <a:bodyPr anchor="b">
            <a:normAutofit/>
          </a:bodyPr>
          <a:lstStyle>
            <a:lvl1pPr algn="l"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C5DA97A-281B-4A77-9D2C-C5E6A860E64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84727" y="4902488"/>
            <a:ext cx="9144000" cy="985075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FD7BAE-E194-4223-BB4E-5E487863F5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8A28C-4C6A-46EA-90C0-4EE0B89CC5C7}" type="datetimeFigureOut">
              <a:rPr lang="en-US" smtClean="0"/>
              <a:pPr/>
              <a:t>11/17/2022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21F6C9-7279-4DF8-9462-3EFEFA03FB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457072-0A38-49AD-8D0D-0E42DD488E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05125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489E81-5CFF-4A28-B9C8-5D54E51DF2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58A4CC8-DCB0-4E94-98A7-236E3D18667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D1F802-21C2-44B2-A419-55469D8265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8A28C-4C6A-46EA-90C0-4EE0B89CC5C7}" type="datetimeFigureOut">
              <a:rPr lang="en-US" smtClean="0"/>
              <a:pPr/>
              <a:t>11/17/2022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BDB709-08FF-4C4A-8670-4CCA9146F9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395375-1CC8-4950-8439-877451C426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99429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CE8BDF0-A155-454D-B3E2-AD15D0905A6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073242" y="827313"/>
            <a:ext cx="2280557" cy="5061857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7244E0D-96EC-4B35-BA5C-5DAFCC7281A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827313"/>
            <a:ext cx="8115300" cy="5061857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3ADC4E-9FB1-439F-B0FB-47F47B3421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8A28C-4C6A-46EA-90C0-4EE0B89CC5C7}" type="datetimeFigureOut">
              <a:rPr lang="en-US" smtClean="0"/>
              <a:pPr/>
              <a:t>11/17/2022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7EE406-061A-4440-BA75-3B684FC848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6D93CF-F5F3-4897-A51E-47D577FDD3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5897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398199-C6CF-4DFF-A750-435F06CC74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F2D5EB-F993-411F-9DBA-971321FC00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A5D216-27F9-4078-8349-ABC9F614A5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8A28C-4C6A-46EA-90C0-4EE0B89CC5C7}" type="datetimeFigureOut">
              <a:rPr lang="en-US" smtClean="0"/>
              <a:pPr/>
              <a:t>11/17/2022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84F8A8-FBA7-4F25-ADEA-AF346495DE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4609F8-5897-4724-8FA6-3EFDE8F2DD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23144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6C0F0C-7BA8-490D-B4C9-CCE145DCD1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4726" y="1709738"/>
            <a:ext cx="9143999" cy="3050523"/>
          </a:xfrm>
        </p:spPr>
        <p:txBody>
          <a:bodyPr anchor="b">
            <a:normAutofit/>
          </a:bodyPr>
          <a:lstStyle>
            <a:lvl1pPr>
              <a:defRPr sz="4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4290E61-B837-4BE4-9BC7-6AF706BCCA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84726" y="4902488"/>
            <a:ext cx="9143999" cy="985075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52E15F-E46D-44C6-9FB9-07B0BC545A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8A28C-4C6A-46EA-90C0-4EE0B89CC5C7}" type="datetimeFigureOut">
              <a:rPr lang="en-US" smtClean="0"/>
              <a:pPr/>
              <a:t>11/17/2022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BF6955-3667-4857-B35A-9E12F79886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14B309-D15E-4FA1-9B8D-8C1F3B56C3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99431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E219AB-91F9-4F80-9B5D-2E6FE925F0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19F334-D0CF-4DFD-BAA9-3ECD639B1F1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77362" y="2227809"/>
            <a:ext cx="4942438" cy="394915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15E0B5D-4613-4DA7-BA20-58B19BE8A49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2227809"/>
            <a:ext cx="4855265" cy="394915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4F311AB-0603-424D-BC42-0CEAB3562B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8A28C-4C6A-46EA-90C0-4EE0B89CC5C7}" type="datetimeFigureOut">
              <a:rPr lang="en-US" smtClean="0"/>
              <a:pPr/>
              <a:t>11/17/2022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A3AA2AC-0C5F-4835-BE47-D780C29890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06C54C0-DFDA-4778-9EE8-5E5C30E054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88957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9F3603-5B09-4916-8324-A6BDAB4E06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4726" y="365125"/>
            <a:ext cx="9942739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074073C-C15B-4218-9B84-6758955176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84725" y="1681163"/>
            <a:ext cx="491285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4116D27-36F6-440B-A9BE-8B9499047CE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084726" y="2505075"/>
            <a:ext cx="4912849" cy="368458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C12010D-7AC4-4A70-A211-6A29274119D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4855265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6AE85B5-3350-49A4-86A1-E5DAED49162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4855265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A73E874-D08B-4D81-B82D-5DF242E4A1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8A28C-4C6A-46EA-90C0-4EE0B89CC5C7}" type="datetimeFigureOut">
              <a:rPr lang="en-US" smtClean="0"/>
              <a:pPr/>
              <a:t>11/17/2022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E174067-0FFA-41C3-A3A6-E8907CC32D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7947985-FBC0-4118-8877-2E327F637D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97272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CE0282-3DE7-4AB9-83AC-AFEDD22AF3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1A7436C-706A-443F-86CD-4444C82818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8A28C-4C6A-46EA-90C0-4EE0B89CC5C7}" type="datetimeFigureOut">
              <a:rPr lang="en-US" smtClean="0"/>
              <a:pPr/>
              <a:t>11/17/2022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9B53292-7EA5-45D0-957F-636A44FC06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476F59D-34BB-462C-B506-040B9E982F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64796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BE55245-AB52-41B4-9B28-55E6527DA2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8A28C-4C6A-46EA-90C0-4EE0B89CC5C7}" type="datetimeFigureOut">
              <a:rPr lang="en-US" smtClean="0"/>
              <a:pPr/>
              <a:t>11/17/2022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A73B8AE-58B0-4FDF-8430-9D8D3DD537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79E4D91-8619-43C1-841B-B5F47DE017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20379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5DA660-DF93-4947-B93F-BF118D3B5F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4727" y="457200"/>
            <a:ext cx="368729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F0292E-B3E1-4FD6-A7FA-C165BAC21C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5844277" cy="4873625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EFB0ECC-817B-4A71-AFB5-FC60A2BC3AB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084727" y="2253343"/>
            <a:ext cx="3687298" cy="361564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7788E0B-6135-4F59-A35A-2CA1A8BA4E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8A28C-4C6A-46EA-90C0-4EE0B89CC5C7}" type="datetimeFigureOut">
              <a:rPr lang="en-US" smtClean="0"/>
              <a:pPr/>
              <a:t>11/17/2022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D0DEF36-4037-4E6D-988F-CC8E3F11C6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55C0D2D-D878-4723-A002-5A601EFB48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73028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5C59D5-B8A1-4C9C-A61F-E082A44330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4727" y="720433"/>
            <a:ext cx="3687298" cy="1587337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4CB4F5F-E6E7-45C3-B35C-80F81FB1A5E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5827712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6633AB7-4F8E-4A9F-AC15-89E6A6E0034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084727" y="2449286"/>
            <a:ext cx="3687298" cy="341970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074B526-866D-4E11-A7F9-081BD4EDF4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8A28C-4C6A-46EA-90C0-4EE0B89CC5C7}" type="datetimeFigureOut">
              <a:rPr lang="en-US" smtClean="0"/>
              <a:pPr/>
              <a:t>11/17/2022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D758BF8-E962-4367-8495-62438FDD48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FC20AE1-C97D-4E6C-9DB2-B2904C2CF2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80335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: Shape 6">
            <a:extLst>
              <a:ext uri="{FF2B5EF4-FFF2-40B4-BE49-F238E27FC236}">
                <a16:creationId xmlns:a16="http://schemas.microsoft.com/office/drawing/2014/main" id="{AE192E3E-68A9-4F36-936C-1C8D0B9EF132}"/>
              </a:ext>
            </a:extLst>
          </p:cNvPr>
          <p:cNvSpPr/>
          <p:nvPr/>
        </p:nvSpPr>
        <p:spPr>
          <a:xfrm>
            <a:off x="8803792" y="3455896"/>
            <a:ext cx="3388208" cy="3406341"/>
          </a:xfrm>
          <a:custGeom>
            <a:avLst/>
            <a:gdLst>
              <a:gd name="connsiteX0" fmla="*/ 3388058 w 3388208"/>
              <a:gd name="connsiteY0" fmla="*/ 0 h 3406341"/>
              <a:gd name="connsiteX1" fmla="*/ 3388208 w 3388208"/>
              <a:gd name="connsiteY1" fmla="*/ 0 h 3406341"/>
              <a:gd name="connsiteX2" fmla="*/ 3388208 w 3388208"/>
              <a:gd name="connsiteY2" fmla="*/ 3406341 h 3406341"/>
              <a:gd name="connsiteX3" fmla="*/ 0 w 3388208"/>
              <a:gd name="connsiteY3" fmla="*/ 3406341 h 3406341"/>
              <a:gd name="connsiteX4" fmla="*/ 79006 w 3388208"/>
              <a:gd name="connsiteY4" fmla="*/ 3404386 h 3406341"/>
              <a:gd name="connsiteX5" fmla="*/ 3383947 w 3388208"/>
              <a:gd name="connsiteY5" fmla="*/ 164274 h 34063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388208" h="3406341">
                <a:moveTo>
                  <a:pt x="3388058" y="0"/>
                </a:moveTo>
                <a:lnTo>
                  <a:pt x="3388208" y="0"/>
                </a:lnTo>
                <a:lnTo>
                  <a:pt x="3388208" y="3406341"/>
                </a:lnTo>
                <a:lnTo>
                  <a:pt x="0" y="3406341"/>
                </a:lnTo>
                <a:lnTo>
                  <a:pt x="79006" y="3404386"/>
                </a:lnTo>
                <a:cubicBezTo>
                  <a:pt x="1864742" y="3315784"/>
                  <a:pt x="3296223" y="1912901"/>
                  <a:pt x="3383947" y="164274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F214EB0-7E6D-4536-9350-5CB688B56F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7362" y="720434"/>
            <a:ext cx="9950103" cy="150737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BF5455E-4725-4924-BF7D-2E1FC9E391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77362" y="2427316"/>
            <a:ext cx="9950103" cy="35135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CAD9D9-1A1D-4438-9F3D-E5E58FD72F1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9243751" y="6356350"/>
            <a:ext cx="22966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bg1"/>
                </a:solidFill>
              </a:defRPr>
            </a:lvl1pPr>
          </a:lstStyle>
          <a:p>
            <a:fld id="{8C28A28C-4C6A-46EA-90C0-4EE0B89CC5C7}" type="datetimeFigureOut">
              <a:rPr lang="en-US" smtClean="0"/>
              <a:pPr/>
              <a:t>11/17/2022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80A827-D7BF-4CA4-8C29-5AE54ADA478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 rot="5400000">
            <a:off x="-1610380" y="1926575"/>
            <a:ext cx="383035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717188-1DE1-4DA5-8161-21179E4ADEA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40355" y="6356350"/>
            <a:ext cx="410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bg1"/>
                </a:solidFill>
              </a:defRPr>
            </a:lvl1pPr>
          </a:lstStyle>
          <a:p>
            <a:fld id="{5DEF7F31-0B8A-474A-B86C-91F38175432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76495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  <p:sldLayoutId id="2147483682" r:id="rId2"/>
    <p:sldLayoutId id="2147483683" r:id="rId3"/>
    <p:sldLayoutId id="2147483684" r:id="rId4"/>
    <p:sldLayoutId id="2147483685" r:id="rId5"/>
    <p:sldLayoutId id="2147483679" r:id="rId6"/>
    <p:sldLayoutId id="2147483675" r:id="rId7"/>
    <p:sldLayoutId id="2147483676" r:id="rId8"/>
    <p:sldLayoutId id="2147483677" r:id="rId9"/>
    <p:sldLayoutId id="2147483678" r:id="rId10"/>
    <p:sldLayoutId id="2147483680" r:id="rId11"/>
  </p:sldLayoutIdLst>
  <p:txStyles>
    <p:titleStyle>
      <a:lvl1pPr algn="l" defTabSz="914400" rtl="0" eaLnBrk="1" latinLnBrk="0" hangingPunct="1">
        <a:lnSpc>
          <a:spcPct val="110000"/>
        </a:lnSpc>
        <a:spcBef>
          <a:spcPct val="0"/>
        </a:spcBef>
        <a:buNone/>
        <a:defRPr sz="3200" b="1" kern="120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274320" indent="0" algn="l" defTabSz="914400" rtl="0" eaLnBrk="1" latinLnBrk="0" hangingPunct="1">
        <a:lnSpc>
          <a:spcPct val="120000"/>
        </a:lnSpc>
        <a:spcBef>
          <a:spcPts val="500"/>
        </a:spcBef>
        <a:buFontTx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2pPr>
      <a:lvl3pPr marL="54864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0" algn="l" defTabSz="914400" rtl="0" eaLnBrk="1" latinLnBrk="0" hangingPunct="1">
        <a:lnSpc>
          <a:spcPct val="120000"/>
        </a:lnSpc>
        <a:spcBef>
          <a:spcPts val="500"/>
        </a:spcBef>
        <a:buFontTx/>
        <a:buNone/>
        <a:defRPr sz="1200" b="1" kern="1200">
          <a:solidFill>
            <a:schemeClr val="tx1"/>
          </a:solidFill>
          <a:latin typeface="+mn-lt"/>
          <a:ea typeface="+mn-ea"/>
          <a:cs typeface="+mn-cs"/>
        </a:defRPr>
      </a:lvl4pPr>
      <a:lvl5pPr marL="82296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2C729A30-F429-4967-81E8-45F6757C884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9FC137C-7F97-41FA-86A1-2E01C383749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6967903" cy="685798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3" name="Freeform: Shape 12">
            <a:extLst>
              <a:ext uri="{FF2B5EF4-FFF2-40B4-BE49-F238E27FC236}">
                <a16:creationId xmlns:a16="http://schemas.microsoft.com/office/drawing/2014/main" id="{9FBFB9D3-7D34-4948-B4D0-73E7B6E5272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 flipV="1">
            <a:off x="54949" y="-54949"/>
            <a:ext cx="6858005" cy="6967903"/>
          </a:xfrm>
          <a:custGeom>
            <a:avLst/>
            <a:gdLst>
              <a:gd name="connsiteX0" fmla="*/ 0 w 2559050"/>
              <a:gd name="connsiteY0" fmla="*/ 0 h 2559050"/>
              <a:gd name="connsiteX1" fmla="*/ 2559050 w 2559050"/>
              <a:gd name="connsiteY1" fmla="*/ 0 h 2559050"/>
              <a:gd name="connsiteX2" fmla="*/ 0 w 2559050"/>
              <a:gd name="connsiteY2" fmla="*/ 2559050 h 25590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559050" h="2559050">
                <a:moveTo>
                  <a:pt x="0" y="0"/>
                </a:moveTo>
                <a:lnTo>
                  <a:pt x="2559050" y="0"/>
                </a:lnTo>
                <a:cubicBezTo>
                  <a:pt x="2559050" y="1413324"/>
                  <a:pt x="1413324" y="2559050"/>
                  <a:pt x="0" y="2559050"/>
                </a:cubicBez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ru-RU" i="1" dirty="0" smtClean="0"/>
              <a:t>Книги — корабли мысли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048F4ED6-CC7C-EC38-532D-38890432BA2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 </a:t>
            </a:r>
            <a:endParaRPr lang="ru-RU" dirty="0"/>
          </a:p>
        </p:txBody>
      </p:sp>
      <p:pic>
        <p:nvPicPr>
          <p:cNvPr id="4" name="Picture 3" descr="Books stacked on a wooden table">
            <a:extLst>
              <a:ext uri="{FF2B5EF4-FFF2-40B4-BE49-F238E27FC236}">
                <a16:creationId xmlns:a16="http://schemas.microsoft.com/office/drawing/2014/main" id="{C9C7BC74-4EAE-029A-7355-A5029F055313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/>
          <a:srcRect r="11"/>
          <a:stretch/>
        </p:blipFill>
        <p:spPr>
          <a:xfrm>
            <a:off x="6967903" y="-14"/>
            <a:ext cx="5236733" cy="6858000"/>
          </a:xfrm>
          <a:prstGeom prst="rect">
            <a:avLst/>
          </a:prstGeom>
        </p:spPr>
      </p:pic>
      <p:sp>
        <p:nvSpPr>
          <p:cNvPr id="16386" name="AutoShape 2" descr="итоговое сочинение 2022-2023 ЕГЭ 11 класс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0" name="Picture 3"/>
          <p:cNvPicPr>
            <a:picLocks noChangeAspect="1" noChangeArrowheads="1"/>
          </p:cNvPicPr>
          <p:nvPr/>
        </p:nvPicPr>
        <p:blipFill>
          <a:blip r:embed="rId3" cstate="print"/>
          <a:srcRect b="158"/>
          <a:stretch>
            <a:fillRect/>
          </a:stretch>
        </p:blipFill>
        <p:spPr bwMode="auto">
          <a:xfrm>
            <a:off x="0" y="1696601"/>
            <a:ext cx="6995160" cy="30908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2076317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7362" y="349135"/>
            <a:ext cx="9950103" cy="5591695"/>
          </a:xfrm>
        </p:spPr>
        <p:txBody>
          <a:bodyPr>
            <a:normAutofit/>
          </a:bodyPr>
          <a:lstStyle/>
          <a:p>
            <a:pPr algn="just"/>
            <a:r>
              <a:rPr lang="ru-RU" sz="2800" dirty="0" smtClean="0"/>
              <a:t>При получении неудовлетворительного  результата за итоговое сочинение обучающемуся предоставляется право  подать в письменной форме заявление на проверку итогового сочинения  независимой региональной комиссией.</a:t>
            </a:r>
          </a:p>
          <a:p>
            <a:pPr algn="just"/>
            <a:r>
              <a:rPr lang="ru-RU" sz="2800" dirty="0" smtClean="0"/>
              <a:t>С результатами  итогового сочинения обучающиеся могут ознакомится в образовательной организации.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223547934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9B79DB3-88DF-A3EA-AD21-57A274107D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7362" y="163482"/>
            <a:ext cx="9950103" cy="1507376"/>
          </a:xfrm>
        </p:spPr>
        <p:txBody>
          <a:bodyPr/>
          <a:lstStyle/>
          <a:p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ru-RU" sz="3200" b="1" i="1" dirty="0" smtClean="0"/>
              <a:t>Подготовка </a:t>
            </a:r>
            <a:r>
              <a:rPr lang="ru-RU" sz="3200" b="1" i="1" dirty="0" smtClean="0"/>
              <a:t>к сочинению проверяет общую эрудицию, развитие речи, глубину мысли и, конечно, грамотность. </a:t>
            </a:r>
          </a:p>
          <a:p>
            <a:pPr algn="just">
              <a:buNone/>
            </a:pPr>
            <a:r>
              <a:rPr lang="ru-RU" sz="3200" b="1" i="1" dirty="0" smtClean="0"/>
              <a:t>         Это значит, что готовиться исключительно по темам сочинения будет недостаточно для действительно хорошего результата. </a:t>
            </a:r>
          </a:p>
          <a:p>
            <a:pPr algn="just">
              <a:buNone/>
            </a:pPr>
            <a:r>
              <a:rPr lang="ru-RU" sz="3200" b="1" i="1" dirty="0" smtClean="0"/>
              <a:t>         Вам необходимо погрузиться в систему подготовки по русскому в целом: больше писать тексты на разные темы, общаться с начитанными людьми и </a:t>
            </a:r>
            <a:r>
              <a:rPr lang="ru-RU" sz="3200" b="1" i="1" dirty="0" smtClean="0"/>
              <a:t>работать над</a:t>
            </a:r>
            <a:r>
              <a:rPr lang="ru-RU" sz="3200" b="1" i="1" dirty="0" smtClean="0"/>
              <a:t> грамматикой </a:t>
            </a:r>
            <a:r>
              <a:rPr lang="ru-RU" sz="3200" b="1" i="1" dirty="0" smtClean="0"/>
              <a:t>и </a:t>
            </a:r>
            <a:r>
              <a:rPr lang="ru-RU" sz="3200" b="1" i="1" dirty="0" smtClean="0"/>
              <a:t>культурой речи. И обязательно читать литературные произведения!!!</a:t>
            </a:r>
            <a:endParaRPr lang="ru-RU" sz="3200" b="1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16788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24193" y="282633"/>
            <a:ext cx="9950103" cy="1163782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rgbClr val="FF0000"/>
                </a:solidFill>
              </a:rPr>
              <a:t>Нормативно – правовое обеспечение организации и проведения итогового сочинения 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7362" y="1446415"/>
            <a:ext cx="9950103" cy="4486102"/>
          </a:xfrm>
        </p:spPr>
        <p:txBody>
          <a:bodyPr>
            <a:normAutofit lnSpcReduction="10000"/>
          </a:bodyPr>
          <a:lstStyle/>
          <a:p>
            <a:pPr algn="just"/>
            <a:r>
              <a:rPr lang="ru-RU" sz="2000" dirty="0" smtClean="0"/>
              <a:t>1. Порядок проведения  государственной итоговой аттестации  по образовательным программам  среднего общего образования, утвержденного  приказом </a:t>
            </a:r>
            <a:r>
              <a:rPr lang="ru-RU" sz="2000" dirty="0" err="1" smtClean="0"/>
              <a:t>Минпросвещения</a:t>
            </a:r>
            <a:r>
              <a:rPr lang="ru-RU" sz="2000" dirty="0" smtClean="0"/>
              <a:t>  России и </a:t>
            </a:r>
            <a:r>
              <a:rPr lang="ru-RU" sz="2000" dirty="0" err="1" smtClean="0"/>
              <a:t>Рособрнадзора</a:t>
            </a:r>
            <a:r>
              <a:rPr lang="ru-RU" sz="2000" dirty="0" smtClean="0"/>
              <a:t> от 07.11.2018 №190/1512</a:t>
            </a:r>
          </a:p>
          <a:p>
            <a:pPr marL="0" indent="0" algn="ctr">
              <a:buNone/>
            </a:pPr>
            <a:r>
              <a:rPr lang="ru-RU" sz="2000" dirty="0" smtClean="0">
                <a:solidFill>
                  <a:srgbClr val="00B050"/>
                </a:solidFill>
              </a:rPr>
              <a:t>(ДАННЫЙ ДОКУМЕНТ ОПРЕДЕЛЯЕТ ИТОГОВОЕ СОЧИНЕНИЕ</a:t>
            </a:r>
          </a:p>
          <a:p>
            <a:pPr marL="0" indent="0" algn="ctr">
              <a:buNone/>
            </a:pPr>
            <a:r>
              <a:rPr lang="ru-RU" sz="2000" dirty="0" smtClean="0">
                <a:solidFill>
                  <a:srgbClr val="00B050"/>
                </a:solidFill>
              </a:rPr>
              <a:t> КАК ДОПУСК К ГИА)</a:t>
            </a:r>
          </a:p>
          <a:p>
            <a:pPr algn="just"/>
            <a:r>
              <a:rPr lang="ru-RU" sz="2000" dirty="0" smtClean="0"/>
              <a:t>2. Письмо Федеральной  службы по надзору в сфере образования  и науки от 28.10.2022 №04-411 «О </a:t>
            </a:r>
            <a:r>
              <a:rPr lang="ru-RU" sz="2000" dirty="0"/>
              <a:t>методических рекомендациях по организации и проведению итогового сочинения (изложения) в 2022-2023 учебном </a:t>
            </a:r>
            <a:r>
              <a:rPr lang="ru-RU" sz="2000" dirty="0" smtClean="0"/>
              <a:t>году»</a:t>
            </a:r>
          </a:p>
          <a:p>
            <a:pPr algn="just"/>
            <a:r>
              <a:rPr lang="ru-RU" sz="2000" dirty="0" smtClean="0"/>
              <a:t>3. Приказ Департамента  образования и науки Тюменской области от 09 ноября 2022 года №925/ОД «Об утверждении Порядка проведения итогового сочинения (изложения) в Тюменской области.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30399004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63880" y="-548640"/>
            <a:ext cx="11292840" cy="1507376"/>
          </a:xfrm>
        </p:spPr>
        <p:txBody>
          <a:bodyPr>
            <a:normAutofit/>
          </a:bodyPr>
          <a:lstStyle/>
          <a:p>
            <a:pPr algn="ctr"/>
            <a:r>
              <a:rPr lang="ru-RU" sz="2000" dirty="0" smtClean="0">
                <a:solidFill>
                  <a:srgbClr val="FF0000"/>
                </a:solidFill>
              </a:rPr>
              <a:t>В 2022/23 учебном году на экзамене будут только те темы, которые уже использовались в прошлые годы (в закрытом банке ФИПИ их более полутора тысяч)</a:t>
            </a:r>
            <a:endParaRPr lang="ru-RU" sz="2000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43840" y="1005840"/>
            <a:ext cx="11673840" cy="5852160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ru-RU" sz="2400" b="1" dirty="0" smtClean="0"/>
              <a:t>1. Духовно-нравственные ориентиры в жизни человека 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i="1" dirty="0" smtClean="0"/>
              <a:t>1.1. Внутренний мир человека и его личностные качества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i="1" dirty="0" smtClean="0"/>
              <a:t>1.2. Отношение человека к другому человеку (окружению), нравственные идеалы и выбор между добром и злом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i="1" dirty="0" smtClean="0"/>
              <a:t>1.3. Познание человеком самого себя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i="1" dirty="0" smtClean="0"/>
              <a:t>1.4. Свобода человека и ее ограничения</a:t>
            </a:r>
            <a:endParaRPr lang="ru-RU" sz="2400" dirty="0" smtClean="0"/>
          </a:p>
          <a:p>
            <a:pPr>
              <a:lnSpc>
                <a:spcPct val="100000"/>
              </a:lnSpc>
            </a:pPr>
            <a:r>
              <a:rPr lang="ru-RU" sz="2400" b="1" dirty="0" smtClean="0"/>
              <a:t>2. Семья, общество, Отечество в жизни человека 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i="1" dirty="0" smtClean="0"/>
              <a:t>2.1. Семья, род; семейные ценности и традиции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i="1" dirty="0" smtClean="0"/>
              <a:t>2.2. Человек и общество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i="1" dirty="0" smtClean="0"/>
              <a:t>2.3. Родина, государство, гражданская позиция человека</a:t>
            </a:r>
            <a:endParaRPr lang="ru-RU" sz="2400" dirty="0" smtClean="0"/>
          </a:p>
          <a:p>
            <a:pPr>
              <a:lnSpc>
                <a:spcPct val="100000"/>
              </a:lnSpc>
            </a:pPr>
            <a:r>
              <a:rPr lang="ru-RU" sz="2400" b="1" dirty="0" smtClean="0"/>
              <a:t>3. Природа и культура в жизни человека 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i="1" dirty="0" smtClean="0"/>
              <a:t>3.1. Природа и человек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i="1" dirty="0" smtClean="0"/>
              <a:t>3.2. Наука и человек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i="1" dirty="0" smtClean="0"/>
              <a:t>3.3. Искусство и человек</a:t>
            </a:r>
            <a:endParaRPr lang="ru-RU" sz="2400" dirty="0" smtClean="0"/>
          </a:p>
          <a:p>
            <a:pPr>
              <a:lnSpc>
                <a:spcPct val="100000"/>
              </a:lnSpc>
            </a:pPr>
            <a:endParaRPr lang="ru-RU" sz="24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7362" y="720434"/>
            <a:ext cx="9950103" cy="601290"/>
          </a:xfrm>
        </p:spPr>
        <p:txBody>
          <a:bodyPr>
            <a:noAutofit/>
          </a:bodyPr>
          <a:lstStyle/>
          <a:p>
            <a:pPr algn="ctr"/>
            <a:r>
              <a:rPr lang="ru-RU" sz="3600" dirty="0" smtClean="0">
                <a:solidFill>
                  <a:srgbClr val="FF0000"/>
                </a:solidFill>
              </a:rPr>
              <a:t>Регистрация на итоговое сочинение </a:t>
            </a:r>
            <a:endParaRPr lang="ru-RU" sz="3600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7361" y="1654232"/>
            <a:ext cx="9950103" cy="4971011"/>
          </a:xfrm>
        </p:spPr>
        <p:txBody>
          <a:bodyPr/>
          <a:lstStyle/>
          <a:p>
            <a:r>
              <a:rPr lang="ru-RU" dirty="0" smtClean="0"/>
              <a:t>Не позднее чем за 2 недели до даты  проведения итогового  сочинения обучающимся подается заявление в образовательное учреждение, в котором он осваивает ООП СОО</a:t>
            </a:r>
          </a:p>
          <a:p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8057885"/>
              </p:ext>
            </p:extLst>
          </p:nvPr>
        </p:nvGraphicFramePr>
        <p:xfrm>
          <a:off x="1263535" y="2601882"/>
          <a:ext cx="8289636" cy="3291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72409">
                  <a:extLst>
                    <a:ext uri="{9D8B030D-6E8A-4147-A177-3AD203B41FA5}">
                      <a16:colId xmlns:a16="http://schemas.microsoft.com/office/drawing/2014/main" val="743394796"/>
                    </a:ext>
                  </a:extLst>
                </a:gridCol>
                <a:gridCol w="2072409">
                  <a:extLst>
                    <a:ext uri="{9D8B030D-6E8A-4147-A177-3AD203B41FA5}">
                      <a16:colId xmlns:a16="http://schemas.microsoft.com/office/drawing/2014/main" val="2549304859"/>
                    </a:ext>
                  </a:extLst>
                </a:gridCol>
                <a:gridCol w="2072409">
                  <a:extLst>
                    <a:ext uri="{9D8B030D-6E8A-4147-A177-3AD203B41FA5}">
                      <a16:colId xmlns:a16="http://schemas.microsoft.com/office/drawing/2014/main" val="1892594499"/>
                    </a:ext>
                  </a:extLst>
                </a:gridCol>
                <a:gridCol w="2072409">
                  <a:extLst>
                    <a:ext uri="{9D8B030D-6E8A-4147-A177-3AD203B41FA5}">
                      <a16:colId xmlns:a16="http://schemas.microsoft.com/office/drawing/2014/main" val="1023480201"/>
                    </a:ext>
                  </a:extLst>
                </a:gridCol>
              </a:tblGrid>
              <a:tr h="376151">
                <a:tc>
                  <a:txBody>
                    <a:bodyPr/>
                    <a:lstStyle/>
                    <a:p>
                      <a:r>
                        <a:rPr lang="ru-RU" dirty="0" smtClean="0"/>
                        <a:t>Наименование мероприятия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Основной срок</a:t>
                      </a:r>
                      <a:endParaRPr lang="ru-RU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dirty="0" smtClean="0"/>
                        <a:t>Дополнительные сроки </a:t>
                      </a:r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38771324"/>
                  </a:ext>
                </a:extLst>
              </a:tr>
              <a:tr h="376151">
                <a:tc>
                  <a:txBody>
                    <a:bodyPr/>
                    <a:lstStyle/>
                    <a:p>
                      <a:r>
                        <a:rPr lang="ru-RU" dirty="0" smtClean="0"/>
                        <a:t>Срок проведения итогового сочинения</a:t>
                      </a:r>
                      <a:r>
                        <a:rPr lang="ru-RU" baseline="0" dirty="0" smtClean="0"/>
                        <a:t>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07.12.2022 года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01.02.2023 года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03.05.2023 года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31007311"/>
                  </a:ext>
                </a:extLst>
              </a:tr>
              <a:tr h="752302">
                <a:tc>
                  <a:txBody>
                    <a:bodyPr/>
                    <a:lstStyle/>
                    <a:p>
                      <a:r>
                        <a:rPr lang="ru-RU" dirty="0" smtClean="0"/>
                        <a:t>Срок завершения подачи заявления на участие  в итоговом</a:t>
                      </a:r>
                      <a:r>
                        <a:rPr lang="ru-RU" baseline="0" dirty="0" smtClean="0"/>
                        <a:t> сочинении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25.11.2022 года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20.01.2023 года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21.04.2023 года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916815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653192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84042" y="0"/>
            <a:ext cx="9950103" cy="1507376"/>
          </a:xfrm>
        </p:spPr>
        <p:txBody>
          <a:bodyPr/>
          <a:lstStyle/>
          <a:p>
            <a:pPr algn="ctr"/>
            <a:r>
              <a:rPr lang="ru-RU" dirty="0" smtClean="0">
                <a:solidFill>
                  <a:srgbClr val="FF0000"/>
                </a:solidFill>
              </a:rPr>
              <a:t>Основные правила</a:t>
            </a:r>
            <a:br>
              <a:rPr lang="ru-RU" dirty="0" smtClean="0">
                <a:solidFill>
                  <a:srgbClr val="FF0000"/>
                </a:solidFill>
              </a:rPr>
            </a:b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28600" y="1082040"/>
            <a:ext cx="11689080" cy="5775960"/>
          </a:xfrm>
        </p:spPr>
        <p:txBody>
          <a:bodyPr>
            <a:normAutofit lnSpcReduction="10000"/>
          </a:bodyPr>
          <a:lstStyle/>
          <a:p>
            <a:r>
              <a:rPr lang="ru-RU" sz="2800" dirty="0" smtClean="0"/>
              <a:t>Итоговое сочинение</a:t>
            </a:r>
            <a:r>
              <a:rPr lang="ru-RU" sz="2800" b="1" dirty="0" smtClean="0">
                <a:solidFill>
                  <a:srgbClr val="C00000"/>
                </a:solidFill>
              </a:rPr>
              <a:t> в 2022 году </a:t>
            </a:r>
            <a:r>
              <a:rPr lang="ru-RU" sz="2800" dirty="0" smtClean="0">
                <a:solidFill>
                  <a:srgbClr val="C00000"/>
                </a:solidFill>
              </a:rPr>
              <a:t>пройдёт</a:t>
            </a:r>
            <a:r>
              <a:rPr lang="ru-RU" sz="2800" b="1" dirty="0" smtClean="0">
                <a:solidFill>
                  <a:srgbClr val="C00000"/>
                </a:solidFill>
              </a:rPr>
              <a:t> 7 декабря.</a:t>
            </a:r>
            <a:r>
              <a:rPr lang="ru-RU" sz="2800" dirty="0" smtClean="0"/>
              <a:t> Вам предстоит за </a:t>
            </a:r>
            <a:r>
              <a:rPr lang="ru-RU" sz="2800" b="1" dirty="0" smtClean="0">
                <a:solidFill>
                  <a:srgbClr val="C00000"/>
                </a:solidFill>
              </a:rPr>
              <a:t>3 часа 55 минут</a:t>
            </a:r>
            <a:r>
              <a:rPr lang="ru-RU" sz="2800" dirty="0" smtClean="0"/>
              <a:t> написать развёрнутое, структурное и аргументированное сочинение по одной из выбранных тем.</a:t>
            </a:r>
          </a:p>
          <a:p>
            <a:r>
              <a:rPr lang="ru-RU" sz="2800" dirty="0" smtClean="0"/>
              <a:t>Объём – </a:t>
            </a:r>
            <a:r>
              <a:rPr lang="ru-RU" sz="2800" b="1" dirty="0" smtClean="0">
                <a:solidFill>
                  <a:srgbClr val="C00000"/>
                </a:solidFill>
              </a:rPr>
              <a:t> не меньше 250 слов</a:t>
            </a:r>
            <a:r>
              <a:rPr lang="ru-RU" sz="2800" dirty="0" smtClean="0"/>
              <a:t> (иначе незачёт!). Рекомендуемый объём – </a:t>
            </a:r>
            <a:r>
              <a:rPr lang="ru-RU" sz="2800" b="1" dirty="0" smtClean="0">
                <a:solidFill>
                  <a:srgbClr val="C00000"/>
                </a:solidFill>
              </a:rPr>
              <a:t> не меньше 350 слов!</a:t>
            </a:r>
          </a:p>
          <a:p>
            <a:r>
              <a:rPr lang="ru-RU" sz="2800" dirty="0" smtClean="0"/>
              <a:t>Сочинение должно быть написано </a:t>
            </a:r>
            <a:r>
              <a:rPr lang="ru-RU" sz="2800" b="1" dirty="0" smtClean="0"/>
              <a:t>самостоятельно</a:t>
            </a:r>
            <a:r>
              <a:rPr lang="ru-RU" sz="2800" dirty="0" smtClean="0"/>
              <a:t>, не допускается списывание</a:t>
            </a:r>
          </a:p>
          <a:p>
            <a:r>
              <a:rPr lang="ru-RU" sz="2800" dirty="0" smtClean="0"/>
              <a:t>По структуре итоговое сочинение 2022 сильно отличается от сочинения ЕГЭ. Комплект из шести тем вы получите только за 15 минут до экзамена, заранее известны только разделы и подразделы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7362" y="432262"/>
            <a:ext cx="9950103" cy="5508568"/>
          </a:xfrm>
        </p:spPr>
        <p:txBody>
          <a:bodyPr>
            <a:normAutofit/>
          </a:bodyPr>
          <a:lstStyle/>
          <a:p>
            <a:pPr algn="just"/>
            <a:r>
              <a:rPr lang="ru-RU" sz="3200" dirty="0" smtClean="0"/>
              <a:t>Итоговое сочинение как допуск  к ГИА – бессрочное</a:t>
            </a:r>
            <a:r>
              <a:rPr lang="ru-RU" sz="3200" dirty="0" smtClean="0"/>
              <a:t>.</a:t>
            </a:r>
          </a:p>
          <a:p>
            <a:pPr algn="just"/>
            <a:r>
              <a:rPr lang="ru-RU" sz="3200" dirty="0" smtClean="0"/>
              <a:t> Итоговое сочинение начинается  в 10.00.</a:t>
            </a:r>
          </a:p>
          <a:p>
            <a:pPr algn="just"/>
            <a:r>
              <a:rPr lang="ru-RU" sz="3200" dirty="0" smtClean="0"/>
              <a:t>Опоздавшие обучающиеся допускаются к написанию итогового сочинения, но инструктаж для них не проводится.</a:t>
            </a:r>
          </a:p>
          <a:p>
            <a:pPr algn="just"/>
            <a:r>
              <a:rPr lang="ru-RU" sz="3200" dirty="0" smtClean="0"/>
              <a:t>Обучающиеся распределяются по кабинетам с учетом 1 обучающийся за партой.</a:t>
            </a:r>
          </a:p>
          <a:p>
            <a:endParaRPr lang="ru-RU" sz="3200" dirty="0" smtClean="0"/>
          </a:p>
          <a:p>
            <a:endParaRPr lang="ru-RU" sz="2800" dirty="0" smtClean="0"/>
          </a:p>
          <a:p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24857104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7362" y="249382"/>
            <a:ext cx="9950103" cy="5926974"/>
          </a:xfrm>
        </p:spPr>
        <p:txBody>
          <a:bodyPr>
            <a:normAutofit fontScale="92500" lnSpcReduction="10000"/>
          </a:bodyPr>
          <a:lstStyle/>
          <a:p>
            <a:r>
              <a:rPr lang="ru-RU" sz="2800" dirty="0" smtClean="0"/>
              <a:t>Во время проведения итогового сочинения  участникам  запрещено иметь при себе:</a:t>
            </a:r>
          </a:p>
          <a:p>
            <a:pPr>
              <a:buFontTx/>
              <a:buChar char="-"/>
            </a:pPr>
            <a:r>
              <a:rPr lang="ru-RU" sz="2600" dirty="0" smtClean="0"/>
              <a:t>Средства связи;</a:t>
            </a:r>
          </a:p>
          <a:p>
            <a:pPr>
              <a:buFontTx/>
              <a:buChar char="-"/>
            </a:pPr>
            <a:r>
              <a:rPr lang="ru-RU" sz="2600" dirty="0" smtClean="0"/>
              <a:t>Фото, аудио, видеоаппаратуру;</a:t>
            </a:r>
          </a:p>
          <a:p>
            <a:pPr>
              <a:buFontTx/>
              <a:buChar char="-"/>
            </a:pPr>
            <a:r>
              <a:rPr lang="ru-RU" sz="2600" dirty="0" smtClean="0"/>
              <a:t>Справочные материалы;</a:t>
            </a:r>
          </a:p>
          <a:p>
            <a:pPr>
              <a:buFontTx/>
              <a:buChar char="-"/>
            </a:pPr>
            <a:r>
              <a:rPr lang="ru-RU" sz="2600" dirty="0" smtClean="0"/>
              <a:t>Письменные заметки;</a:t>
            </a:r>
          </a:p>
          <a:p>
            <a:pPr>
              <a:buFontTx/>
              <a:buChar char="-"/>
            </a:pPr>
            <a:r>
              <a:rPr lang="ru-RU" sz="2600" dirty="0" smtClean="0"/>
              <a:t>Собственные толковые и орфографические словари;</a:t>
            </a:r>
          </a:p>
          <a:p>
            <a:pPr>
              <a:buFontTx/>
              <a:buChar char="-"/>
            </a:pPr>
            <a:r>
              <a:rPr lang="ru-RU" sz="2600" dirty="0" smtClean="0"/>
              <a:t>Тексты литературного материала (художественные произведения, мемуары, публицистику и т.д.).</a:t>
            </a:r>
          </a:p>
          <a:p>
            <a:pPr marL="0" indent="0">
              <a:buNone/>
            </a:pPr>
            <a:r>
              <a:rPr lang="ru-RU" sz="2800" dirty="0" smtClean="0">
                <a:solidFill>
                  <a:srgbClr val="FF0000"/>
                </a:solidFill>
              </a:rPr>
              <a:t>!!!</a:t>
            </a:r>
            <a:r>
              <a:rPr lang="ru-RU" sz="2800" dirty="0" smtClean="0"/>
              <a:t> </a:t>
            </a:r>
            <a:r>
              <a:rPr lang="ru-RU" sz="2800" dirty="0" smtClean="0">
                <a:solidFill>
                  <a:srgbClr val="FF0000"/>
                </a:solidFill>
              </a:rPr>
              <a:t>Участники итогового сочинения, нарушившие установленные требования, удаляются с итогового сочинения </a:t>
            </a:r>
          </a:p>
          <a:p>
            <a:pPr marL="0" indent="0">
              <a:buNone/>
            </a:pP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4162138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7362" y="432262"/>
            <a:ext cx="9950103" cy="5508568"/>
          </a:xfrm>
        </p:spPr>
        <p:txBody>
          <a:bodyPr>
            <a:normAutofit/>
          </a:bodyPr>
          <a:lstStyle/>
          <a:p>
            <a:r>
              <a:rPr lang="ru-RU" sz="2800" dirty="0" smtClean="0"/>
              <a:t>Во время проведения итогового сочинения участникам выдаются:</a:t>
            </a:r>
          </a:p>
          <a:p>
            <a:pPr>
              <a:buFontTx/>
              <a:buChar char="-"/>
            </a:pPr>
            <a:r>
              <a:rPr lang="ru-RU" sz="2800" dirty="0"/>
              <a:t>черновики;</a:t>
            </a:r>
          </a:p>
          <a:p>
            <a:pPr>
              <a:buFontTx/>
              <a:buChar char="-"/>
            </a:pPr>
            <a:r>
              <a:rPr lang="ru-RU" sz="2800" dirty="0"/>
              <a:t>орфографические словари</a:t>
            </a:r>
            <a:r>
              <a:rPr lang="ru-RU" sz="2800" dirty="0" smtClean="0"/>
              <a:t>.</a:t>
            </a:r>
          </a:p>
          <a:p>
            <a:r>
              <a:rPr lang="ru-RU" sz="2800" dirty="0" smtClean="0"/>
              <a:t>На рабочем столе (парте) могут находится:</a:t>
            </a:r>
          </a:p>
          <a:p>
            <a:pPr>
              <a:buFontTx/>
              <a:buChar char="-"/>
            </a:pPr>
            <a:r>
              <a:rPr lang="ru-RU" sz="2800" dirty="0" smtClean="0"/>
              <a:t>документ, удостоверяющий личность;</a:t>
            </a:r>
          </a:p>
          <a:p>
            <a:pPr>
              <a:buFontTx/>
              <a:buChar char="-"/>
            </a:pPr>
            <a:r>
              <a:rPr lang="ru-RU" sz="2800" dirty="0"/>
              <a:t>р</a:t>
            </a:r>
            <a:r>
              <a:rPr lang="ru-RU" sz="2800" dirty="0" smtClean="0"/>
              <a:t>учка гелевая или капиллярная с чернилами черного цвета;</a:t>
            </a:r>
          </a:p>
          <a:p>
            <a:pPr>
              <a:buFontTx/>
              <a:buChar char="-"/>
            </a:pPr>
            <a:r>
              <a:rPr lang="ru-RU" sz="2800" dirty="0"/>
              <a:t>л</a:t>
            </a:r>
            <a:r>
              <a:rPr lang="ru-RU" sz="2800" dirty="0" smtClean="0"/>
              <a:t>екарство и питание (при необходимости)</a:t>
            </a:r>
          </a:p>
          <a:p>
            <a:endParaRPr lang="ru-RU" sz="2800" dirty="0" smtClean="0"/>
          </a:p>
          <a:p>
            <a:pPr marL="0" indent="0">
              <a:buNone/>
            </a:pPr>
            <a:endParaRPr lang="ru-RU" sz="2800" dirty="0" smtClean="0"/>
          </a:p>
          <a:p>
            <a:pPr>
              <a:buFontTx/>
              <a:buChar char="-"/>
            </a:pP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36705232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7362" y="324195"/>
            <a:ext cx="9950103" cy="5793971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ru-RU" sz="2300" dirty="0" smtClean="0"/>
              <a:t>Время начала и окончания написания итогового сочинения фиксируется на доске, в поле зрения обучающихся находятся часы.  За 30 минут и за 5 минут до окончания итогового сочинения члены комиссии  сообщают  обучающимся о скором  завершении написания  итогового сочинения и о необходимости перенести, написанное сочинение  из черновиков  в бланки записи.</a:t>
            </a:r>
          </a:p>
          <a:p>
            <a:pPr algn="just"/>
            <a:r>
              <a:rPr lang="ru-RU" sz="2300" dirty="0" smtClean="0"/>
              <a:t>Участники итогового сочинения, завершившие  написание  итогового сочинения  ранее установленного времени покидают место проведения итогового сочинения, не дожидаясь окончания итогового сочинения.</a:t>
            </a:r>
          </a:p>
          <a:p>
            <a:pPr algn="just"/>
            <a:r>
              <a:rPr lang="ru-RU" sz="2300" dirty="0" smtClean="0"/>
              <a:t>Проверка итогового сочинения осуществляется независимыми  экспертами владеющими предметными компетенциями, компетенциями, необходимыми для проверки итогового сочинения и опытом  проверки сочинения.</a:t>
            </a:r>
          </a:p>
          <a:p>
            <a:pPr algn="just"/>
            <a:r>
              <a:rPr lang="ru-RU" sz="2300" dirty="0" smtClean="0"/>
              <a:t>По результатам проверки итогового сочинения обучающийся получает «зачет» или «незачет»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27070301"/>
      </p:ext>
    </p:extLst>
  </p:cSld>
  <p:clrMapOvr>
    <a:masterClrMapping/>
  </p:clrMapOvr>
</p:sld>
</file>

<file path=ppt/theme/theme1.xml><?xml version="1.0" encoding="utf-8"?>
<a:theme xmlns:a="http://schemas.openxmlformats.org/drawingml/2006/main" name="BlocksVTI">
  <a:themeElements>
    <a:clrScheme name="AnalogousFromLightSeedLeftStep">
      <a:dk1>
        <a:srgbClr val="000000"/>
      </a:dk1>
      <a:lt1>
        <a:srgbClr val="FFFFFF"/>
      </a:lt1>
      <a:dk2>
        <a:srgbClr val="243441"/>
      </a:dk2>
      <a:lt2>
        <a:srgbClr val="E8E3E2"/>
      </a:lt2>
      <a:accent1>
        <a:srgbClr val="7BA9B5"/>
      </a:accent1>
      <a:accent2>
        <a:srgbClr val="76ADA1"/>
      </a:accent2>
      <a:accent3>
        <a:srgbClr val="81AB90"/>
      </a:accent3>
      <a:accent4>
        <a:srgbClr val="79AD76"/>
      </a:accent4>
      <a:accent5>
        <a:srgbClr val="92A87F"/>
      </a:accent5>
      <a:accent6>
        <a:srgbClr val="9FA571"/>
      </a:accent6>
      <a:hlink>
        <a:srgbClr val="AC7466"/>
      </a:hlink>
      <a:folHlink>
        <a:srgbClr val="7F7F7F"/>
      </a:folHlink>
    </a:clrScheme>
    <a:fontScheme name="Avenir">
      <a:majorFont>
        <a:latin typeface="Avenir Next LT Pro"/>
        <a:ea typeface=""/>
        <a:cs typeface=""/>
      </a:majorFont>
      <a:minorFont>
        <a:latin typeface="Avenir Next LT Pro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locksVTI" id="{31656FE6-20D8-4105-85EA-706EC9332BE9}" vid="{039DFFC9-9B25-4063-9235-B287A446F50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301</TotalTime>
  <Words>572</Words>
  <Application>Microsoft Office PowerPoint</Application>
  <PresentationFormat>Широкоэкранный</PresentationFormat>
  <Paragraphs>61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5" baseType="lpstr">
      <vt:lpstr>Arial</vt:lpstr>
      <vt:lpstr>Avenir Next LT Pro</vt:lpstr>
      <vt:lpstr>Avenir Next LT Pro Light</vt:lpstr>
      <vt:lpstr>BlocksVTI</vt:lpstr>
      <vt:lpstr>Презентация PowerPoint</vt:lpstr>
      <vt:lpstr>Нормативно – правовое обеспечение организации и проведения итогового сочинения </vt:lpstr>
      <vt:lpstr>В 2022/23 учебном году на экзамене будут только те темы, которые уже использовались в прошлые годы (в закрытом банке ФИПИ их более полутора тысяч)</vt:lpstr>
      <vt:lpstr>Регистрация на итоговое сочинение </vt:lpstr>
      <vt:lpstr>Основные правила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Ян Янович Грунт</dc:title>
  <dc:creator>Alexey Shklyaev</dc:creator>
  <cp:lastModifiedBy>Завуч</cp:lastModifiedBy>
  <cp:revision>17</cp:revision>
  <dcterms:created xsi:type="dcterms:W3CDTF">2022-05-08T16:14:35Z</dcterms:created>
  <dcterms:modified xsi:type="dcterms:W3CDTF">2022-11-17T04:18:38Z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XPowerLiteLastOptimized">
    <vt:lpwstr>179108</vt:lpwstr>
  </property>
  <property fmtid="{D5CDD505-2E9C-101B-9397-08002B2CF9AE}" pid="3" name="NXPowerLiteSettings">
    <vt:lpwstr>F6000400038000</vt:lpwstr>
  </property>
  <property fmtid="{D5CDD505-2E9C-101B-9397-08002B2CF9AE}" pid="4" name="NXPowerLiteVersion">
    <vt:lpwstr>D4.3.1</vt:lpwstr>
  </property>
</Properties>
</file>