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75" r:id="rId3"/>
    <p:sldId id="258" r:id="rId4"/>
    <p:sldId id="276" r:id="rId5"/>
    <p:sldId id="260" r:id="rId6"/>
    <p:sldId id="277" r:id="rId7"/>
    <p:sldId id="278" r:id="rId8"/>
    <p:sldId id="279" r:id="rId9"/>
    <p:sldId id="280" r:id="rId10"/>
    <p:sldId id="281" r:id="rId11"/>
    <p:sldId id="25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756FB-E05E-443F-88A1-CFC906389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27" y="1597961"/>
            <a:ext cx="9144000" cy="316230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5DA97A-281B-4A77-9D2C-C5E6A860E6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727" y="4902488"/>
            <a:ext cx="9144000" cy="985075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D7BAE-E194-4223-BB4E-5E487863F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pPr/>
              <a:t>11/17/2022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1F6C9-7279-4DF8-9462-3EFEFA03F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57072-0A38-49AD-8D0D-0E42DD488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512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89E81-5CFF-4A28-B9C8-5D54E51DF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8A4CC8-DCB0-4E94-98A7-236E3D186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1F802-21C2-44B2-A419-55469D826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DB709-08FF-4C4A-8670-4CCA9146F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95375-1CC8-4950-8439-877451C42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942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8BDF0-A155-454D-B3E2-AD15D0905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73242" y="827313"/>
            <a:ext cx="2280557" cy="506185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244E0D-96EC-4B35-BA5C-5DAFCC728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27313"/>
            <a:ext cx="8115300" cy="506185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ADC4E-9FB1-439F-B0FB-47F47B342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E406-061A-4440-BA75-3B684FC84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D93CF-F5F3-4897-A51E-47D577FDD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89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8199-C6CF-4DFF-A750-435F06CC7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2D5EB-F993-411F-9DBA-971321FC0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5D216-27F9-4078-8349-ABC9F614A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4F8A8-FBA7-4F25-ADEA-AF346495D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609F8-5897-4724-8FA6-3EFDE8F2D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314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C0F0C-7BA8-490D-B4C9-CCE145DCD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1709738"/>
            <a:ext cx="9143999" cy="3050523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90E61-B837-4BE4-9BC7-6AF706BCC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6" y="4902488"/>
            <a:ext cx="9143999" cy="9850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2E15F-E46D-44C6-9FB9-07B0BC545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F6955-3667-4857-B35A-9E12F7988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4B309-D15E-4FA1-9B8D-8C1F3B56C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943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219AB-91F9-4F80-9B5D-2E6FE925F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9F334-D0CF-4DFD-BAA9-3ECD639B1F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7362" y="2227809"/>
            <a:ext cx="4942438" cy="39491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5E0B5D-4613-4DA7-BA20-58B19BE8A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27809"/>
            <a:ext cx="4855265" cy="39491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F311AB-0603-424D-BC42-0CEAB3562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AA2AC-0C5F-4835-BE47-D780C2989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6C54C0-DFDA-4778-9EE8-5E5C30E05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89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F3603-5B09-4916-8324-A6BDAB4E0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365125"/>
            <a:ext cx="994273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4073C-C15B-4218-9B84-675895517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5" y="1681163"/>
            <a:ext cx="49128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16D27-36F6-440B-A9BE-8B9499047C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4726" y="2505075"/>
            <a:ext cx="4912849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12010D-7AC4-4A70-A211-6A29274119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85526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AE85B5-3350-49A4-86A1-E5DAED4916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85526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73E874-D08B-4D81-B82D-5DF242E4A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174067-0FFA-41C3-A3A6-E8907CC32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947985-FBC0-4118-8877-2E327F637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727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E0282-3DE7-4AB9-83AC-AFEDD22AF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A7436C-706A-443F-86CD-4444C8281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53292-7EA5-45D0-957F-636A44FC0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76F59D-34BB-462C-B506-040B9E982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479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E55245-AB52-41B4-9B28-55E6527DA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73B8AE-58B0-4FDF-8430-9D8D3DD53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9E4D91-8619-43C1-841B-B5F47DE01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037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DA660-DF93-4947-B93F-BF118D3B5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457200"/>
            <a:ext cx="368729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0292E-B3E1-4FD6-A7FA-C165BAC21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844277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FB0ECC-817B-4A71-AFB5-FC60A2BC3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253343"/>
            <a:ext cx="3687298" cy="361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88E0B-6135-4F59-A35A-2CA1A8BA4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0DEF36-4037-4E6D-988F-CC8E3F11C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C0D2D-D878-4723-A002-5A601EFB4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302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C59D5-B8A1-4C9C-A61F-E082A4433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720433"/>
            <a:ext cx="3687298" cy="15873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CB4F5F-E6E7-45C3-B35C-80F81FB1A5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8277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33AB7-4F8E-4A9F-AC15-89E6A6E00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449286"/>
            <a:ext cx="3687298" cy="3419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74B526-866D-4E11-A7F9-081BD4EDF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758BF8-E962-4367-8495-62438FDD4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C20AE1-C97D-4E6C-9DB2-B2904C2CF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03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E192E3E-68A9-4F36-936C-1C8D0B9EF132}"/>
              </a:ext>
            </a:extLst>
          </p:cNvPr>
          <p:cNvSpPr/>
          <p:nvPr/>
        </p:nvSpPr>
        <p:spPr>
          <a:xfrm>
            <a:off x="8803792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214EB0-7E6D-4536-9350-5CB688B56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15073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5455E-4725-4924-BF7D-2E1FC9E39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7362" y="2427316"/>
            <a:ext cx="9950103" cy="3513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AD9D9-1A1D-4438-9F3D-E5E58FD72F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43751" y="6356350"/>
            <a:ext cx="22966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8C28A28C-4C6A-46EA-90C0-4EE0B89CC5C7}" type="datetimeFigureOut">
              <a:rPr lang="en-US" smtClean="0"/>
              <a:pPr/>
              <a:t>11/17/2022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0A827-D7BF-4CA4-8C29-5AE54ADA4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17188-1DE1-4DA5-8161-21179E4A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0355" y="6356350"/>
            <a:ext cx="410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5DEF7F31-0B8A-474A-B86C-91F3817543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649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C729A30-F429-4967-81E8-45F6757C88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9FC137C-7F97-41FA-86A1-2E01C38374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6967903" cy="68579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9FBFB9D3-7D34-4948-B4D0-73E7B6E527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 flipV="1">
            <a:off x="54949" y="-54949"/>
            <a:ext cx="6858005" cy="6967903"/>
          </a:xfrm>
          <a:custGeom>
            <a:avLst/>
            <a:gdLst>
              <a:gd name="connsiteX0" fmla="*/ 0 w 2559050"/>
              <a:gd name="connsiteY0" fmla="*/ 0 h 2559050"/>
              <a:gd name="connsiteX1" fmla="*/ 2559050 w 2559050"/>
              <a:gd name="connsiteY1" fmla="*/ 0 h 2559050"/>
              <a:gd name="connsiteX2" fmla="*/ 0 w 2559050"/>
              <a:gd name="connsiteY2" fmla="*/ 2559050 h 255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59050" h="2559050">
                <a:moveTo>
                  <a:pt x="0" y="0"/>
                </a:moveTo>
                <a:lnTo>
                  <a:pt x="2559050" y="0"/>
                </a:lnTo>
                <a:cubicBezTo>
                  <a:pt x="2559050" y="1413324"/>
                  <a:pt x="1413324" y="2559050"/>
                  <a:pt x="0" y="2559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ru-RU" i="1" dirty="0" smtClean="0"/>
              <a:t>Книги — корабли мысли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48F4ED6-CC7C-EC38-532D-38890432BA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Picture 3" descr="Books stacked on a wooden table">
            <a:extLst>
              <a:ext uri="{FF2B5EF4-FFF2-40B4-BE49-F238E27FC236}">
                <a16:creationId xmlns:a16="http://schemas.microsoft.com/office/drawing/2014/main" id="{C9C7BC74-4EAE-029A-7355-A5029F05531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r="11"/>
          <a:stretch/>
        </p:blipFill>
        <p:spPr>
          <a:xfrm>
            <a:off x="6967903" y="-14"/>
            <a:ext cx="5236733" cy="6858000"/>
          </a:xfrm>
          <a:prstGeom prst="rect">
            <a:avLst/>
          </a:prstGeom>
        </p:spPr>
      </p:pic>
      <p:sp>
        <p:nvSpPr>
          <p:cNvPr id="16386" name="AutoShape 2" descr="итоговое сочинение 2022-2023 ЕГЭ 11 класс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 b="158"/>
          <a:stretch>
            <a:fillRect/>
          </a:stretch>
        </p:blipFill>
        <p:spPr bwMode="auto">
          <a:xfrm>
            <a:off x="0" y="1696601"/>
            <a:ext cx="6995160" cy="3090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07631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7362" y="349135"/>
            <a:ext cx="9950103" cy="5591695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При получении неудовлетворительного  результата за итоговое сочинение обучающемуся предоставляется право  подать в письменной форме заявление на проверку итогового сочинения  независимой региональной комиссией.</a:t>
            </a:r>
          </a:p>
          <a:p>
            <a:pPr algn="just"/>
            <a:r>
              <a:rPr lang="ru-RU" sz="2800" dirty="0" smtClean="0"/>
              <a:t>С результатами  итогового сочинения обучающиеся могут ознакомится в образовательной организации.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35479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B79DB3-88DF-A3EA-AD21-57A274107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163482"/>
            <a:ext cx="9950103" cy="1507376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200" b="1" i="1" dirty="0" smtClean="0"/>
              <a:t>Подготовка </a:t>
            </a:r>
            <a:r>
              <a:rPr lang="ru-RU" sz="3200" b="1" i="1" dirty="0" smtClean="0"/>
              <a:t>к сочинению проверяет общую эрудицию, развитие речи, глубину мысли и, конечно, грамотность. </a:t>
            </a:r>
          </a:p>
          <a:p>
            <a:pPr algn="just">
              <a:buNone/>
            </a:pPr>
            <a:r>
              <a:rPr lang="ru-RU" sz="3200" b="1" i="1" dirty="0" smtClean="0"/>
              <a:t>         Это значит, что готовиться исключительно по темам сочинения будет недостаточно для действительно хорошего результата. </a:t>
            </a:r>
          </a:p>
          <a:p>
            <a:pPr algn="just">
              <a:buNone/>
            </a:pPr>
            <a:r>
              <a:rPr lang="ru-RU" sz="3200" b="1" i="1" dirty="0" smtClean="0"/>
              <a:t>         Вам необходимо погрузиться в систему подготовки по русскому в целом: больше писать тексты на разные темы, общаться с начитанными людьми и </a:t>
            </a:r>
            <a:r>
              <a:rPr lang="ru-RU" sz="3200" b="1" i="1" dirty="0" smtClean="0"/>
              <a:t>работать над</a:t>
            </a:r>
            <a:r>
              <a:rPr lang="ru-RU" sz="3200" b="1" i="1" dirty="0" smtClean="0"/>
              <a:t> грамматикой </a:t>
            </a:r>
            <a:r>
              <a:rPr lang="ru-RU" sz="3200" b="1" i="1" dirty="0" smtClean="0"/>
              <a:t>и </a:t>
            </a:r>
            <a:r>
              <a:rPr lang="ru-RU" sz="3200" b="1" i="1" dirty="0" smtClean="0"/>
              <a:t>культурой речи. И обязательно читать литературные произведения!!!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678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93" y="282633"/>
            <a:ext cx="9950103" cy="11637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Нормативно – правовое обеспечение организации и проведения итогового сочинения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7362" y="1446415"/>
            <a:ext cx="9950103" cy="448610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dirty="0" smtClean="0"/>
              <a:t>1. Порядок проведения  государственной итоговой аттестации  по образовательным программам  среднего общего образования, утвержденного  приказом </a:t>
            </a:r>
            <a:r>
              <a:rPr lang="ru-RU" sz="2000" dirty="0" err="1" smtClean="0"/>
              <a:t>Минпросвещения</a:t>
            </a:r>
            <a:r>
              <a:rPr lang="ru-RU" sz="2000" dirty="0" smtClean="0"/>
              <a:t>  России и </a:t>
            </a:r>
            <a:r>
              <a:rPr lang="ru-RU" sz="2000" dirty="0" err="1" smtClean="0"/>
              <a:t>Рособрнадзора</a:t>
            </a:r>
            <a:r>
              <a:rPr lang="ru-RU" sz="2000" dirty="0" smtClean="0"/>
              <a:t> от 07.11.2018 №190/1512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rgbClr val="00B050"/>
                </a:solidFill>
              </a:rPr>
              <a:t>(ДАННЫЙ ДОКУМЕНТ ОПРЕДЕЛЯЕТ ИТОГОВОЕ СОЧИНЕНИЕ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rgbClr val="00B050"/>
                </a:solidFill>
              </a:rPr>
              <a:t> КАК ДОПУСК К ГИА)</a:t>
            </a:r>
          </a:p>
          <a:p>
            <a:pPr algn="just"/>
            <a:r>
              <a:rPr lang="ru-RU" sz="2000" dirty="0" smtClean="0"/>
              <a:t>2. Письмо Федеральной  службы по надзору в сфере образования  и науки от 28.10.2022 №04-411 «О </a:t>
            </a:r>
            <a:r>
              <a:rPr lang="ru-RU" sz="2000" dirty="0"/>
              <a:t>методических рекомендациях по организации и проведению итогового сочинения (изложения) в 2022-2023 учебном </a:t>
            </a:r>
            <a:r>
              <a:rPr lang="ru-RU" sz="2000" dirty="0" smtClean="0"/>
              <a:t>году»</a:t>
            </a:r>
          </a:p>
          <a:p>
            <a:pPr algn="just"/>
            <a:r>
              <a:rPr lang="ru-RU" sz="2000" dirty="0" smtClean="0"/>
              <a:t>3. Приказ Департамента  образования и науки Тюменской области от 09 ноября 2022 года №925/ОД «Об утверждении Порядка проведения итогового сочинения (изложения) в Тюменской области.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39900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3880" y="-548640"/>
            <a:ext cx="11292840" cy="150737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В 2022/23 учебном году на экзамене будут только те темы, которые уже использовались в прошлые годы (в закрытом банке ФИПИ их более полутора тысяч)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3840" y="1005840"/>
            <a:ext cx="11673840" cy="58521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b="1" dirty="0" smtClean="0"/>
              <a:t>1. Духовно-нравственные ориентиры в жизни человека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1.1. Внутренний мир человека и его личностные качества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1.2. Отношение человека к другому человеку (окружению), нравственные идеалы и выбор между добром и злом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1.3. Познание человеком самого себя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1.4. Свобода человека и ее ограничения</a:t>
            </a:r>
            <a:endParaRPr lang="ru-RU" sz="2400" dirty="0" smtClean="0"/>
          </a:p>
          <a:p>
            <a:pPr>
              <a:lnSpc>
                <a:spcPct val="100000"/>
              </a:lnSpc>
            </a:pPr>
            <a:r>
              <a:rPr lang="ru-RU" sz="2400" b="1" dirty="0" smtClean="0"/>
              <a:t>2. Семья, общество, Отечество в жизни человека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2.1. Семья, род; семейные ценности и традиции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2.2. Человек и общество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2.3. Родина, государство, гражданская позиция человека</a:t>
            </a:r>
            <a:endParaRPr lang="ru-RU" sz="2400" dirty="0" smtClean="0"/>
          </a:p>
          <a:p>
            <a:pPr>
              <a:lnSpc>
                <a:spcPct val="100000"/>
              </a:lnSpc>
            </a:pPr>
            <a:r>
              <a:rPr lang="ru-RU" sz="2400" b="1" dirty="0" smtClean="0"/>
              <a:t>3. Природа и культура в жизни человека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3.1. Природа и человек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3.2. Наука и человек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3.3. Искусство и человек</a:t>
            </a:r>
            <a:endParaRPr lang="ru-RU" sz="2400" dirty="0" smtClean="0"/>
          </a:p>
          <a:p>
            <a:pPr>
              <a:lnSpc>
                <a:spcPct val="100000"/>
              </a:lnSpc>
            </a:pP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60129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Регистрация на итоговое сочинение 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7361" y="1654232"/>
            <a:ext cx="9950103" cy="4971011"/>
          </a:xfrm>
        </p:spPr>
        <p:txBody>
          <a:bodyPr/>
          <a:lstStyle/>
          <a:p>
            <a:r>
              <a:rPr lang="ru-RU" dirty="0" smtClean="0"/>
              <a:t>Не позднее чем за 2 недели до даты  проведения итогового  сочинения обучающимся подается заявление в образовательное учреждение, в котором он осваивает ООП СОО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057885"/>
              </p:ext>
            </p:extLst>
          </p:nvPr>
        </p:nvGraphicFramePr>
        <p:xfrm>
          <a:off x="1263535" y="2601882"/>
          <a:ext cx="8289636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2409">
                  <a:extLst>
                    <a:ext uri="{9D8B030D-6E8A-4147-A177-3AD203B41FA5}">
                      <a16:colId xmlns:a16="http://schemas.microsoft.com/office/drawing/2014/main" val="743394796"/>
                    </a:ext>
                  </a:extLst>
                </a:gridCol>
                <a:gridCol w="2072409">
                  <a:extLst>
                    <a:ext uri="{9D8B030D-6E8A-4147-A177-3AD203B41FA5}">
                      <a16:colId xmlns:a16="http://schemas.microsoft.com/office/drawing/2014/main" val="2549304859"/>
                    </a:ext>
                  </a:extLst>
                </a:gridCol>
                <a:gridCol w="2072409">
                  <a:extLst>
                    <a:ext uri="{9D8B030D-6E8A-4147-A177-3AD203B41FA5}">
                      <a16:colId xmlns:a16="http://schemas.microsoft.com/office/drawing/2014/main" val="1892594499"/>
                    </a:ext>
                  </a:extLst>
                </a:gridCol>
                <a:gridCol w="2072409">
                  <a:extLst>
                    <a:ext uri="{9D8B030D-6E8A-4147-A177-3AD203B41FA5}">
                      <a16:colId xmlns:a16="http://schemas.microsoft.com/office/drawing/2014/main" val="1023480201"/>
                    </a:ext>
                  </a:extLst>
                </a:gridCol>
              </a:tblGrid>
              <a:tr h="376151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мероприятия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Основной срок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Дополнительные сроки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8771324"/>
                  </a:ext>
                </a:extLst>
              </a:tr>
              <a:tr h="376151"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 проведения итогового сочинения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07.12.2022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01.02.2023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03.05.2023 года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1007311"/>
                  </a:ext>
                </a:extLst>
              </a:tr>
              <a:tr h="752302"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 завершения подачи заявления на участие  в итоговом</a:t>
                      </a:r>
                      <a:r>
                        <a:rPr lang="ru-RU" baseline="0" dirty="0" smtClean="0"/>
                        <a:t> сочинении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25.11.2022 года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20.01.2023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21.04.2023 года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1681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5319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4042" y="0"/>
            <a:ext cx="9950103" cy="150737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Основные правила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082040"/>
            <a:ext cx="11689080" cy="5775960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Итоговое сочинение</a:t>
            </a:r>
            <a:r>
              <a:rPr lang="ru-RU" sz="2800" b="1" dirty="0" smtClean="0">
                <a:solidFill>
                  <a:srgbClr val="C00000"/>
                </a:solidFill>
              </a:rPr>
              <a:t> в 2022 году </a:t>
            </a:r>
            <a:r>
              <a:rPr lang="ru-RU" sz="2800" dirty="0" smtClean="0">
                <a:solidFill>
                  <a:srgbClr val="C00000"/>
                </a:solidFill>
              </a:rPr>
              <a:t>пройдёт</a:t>
            </a:r>
            <a:r>
              <a:rPr lang="ru-RU" sz="2800" b="1" dirty="0" smtClean="0">
                <a:solidFill>
                  <a:srgbClr val="C00000"/>
                </a:solidFill>
              </a:rPr>
              <a:t> 7 декабря.</a:t>
            </a:r>
            <a:r>
              <a:rPr lang="ru-RU" sz="2800" dirty="0" smtClean="0"/>
              <a:t> Вам предстоит за </a:t>
            </a:r>
            <a:r>
              <a:rPr lang="ru-RU" sz="2800" b="1" dirty="0" smtClean="0">
                <a:solidFill>
                  <a:srgbClr val="C00000"/>
                </a:solidFill>
              </a:rPr>
              <a:t>3 часа 55 минут</a:t>
            </a:r>
            <a:r>
              <a:rPr lang="ru-RU" sz="2800" dirty="0" smtClean="0"/>
              <a:t> написать развёрнутое, структурное и аргументированное сочинение по одной из выбранных тем.</a:t>
            </a:r>
          </a:p>
          <a:p>
            <a:r>
              <a:rPr lang="ru-RU" sz="2800" dirty="0" smtClean="0"/>
              <a:t>Объём – </a:t>
            </a:r>
            <a:r>
              <a:rPr lang="ru-RU" sz="2800" b="1" dirty="0" smtClean="0">
                <a:solidFill>
                  <a:srgbClr val="C00000"/>
                </a:solidFill>
              </a:rPr>
              <a:t> не меньше 250 слов</a:t>
            </a:r>
            <a:r>
              <a:rPr lang="ru-RU" sz="2800" dirty="0" smtClean="0"/>
              <a:t> (иначе незачёт!). Рекомендуемый объём – </a:t>
            </a:r>
            <a:r>
              <a:rPr lang="ru-RU" sz="2800" b="1" dirty="0" smtClean="0">
                <a:solidFill>
                  <a:srgbClr val="C00000"/>
                </a:solidFill>
              </a:rPr>
              <a:t> не меньше 350 слов!</a:t>
            </a:r>
          </a:p>
          <a:p>
            <a:r>
              <a:rPr lang="ru-RU" sz="2800" dirty="0" smtClean="0"/>
              <a:t>Сочинение должно быть написано </a:t>
            </a:r>
            <a:r>
              <a:rPr lang="ru-RU" sz="2800" b="1" dirty="0" smtClean="0"/>
              <a:t>самостоятельно</a:t>
            </a:r>
            <a:r>
              <a:rPr lang="ru-RU" sz="2800" dirty="0" smtClean="0"/>
              <a:t>, не допускается списывание</a:t>
            </a:r>
          </a:p>
          <a:p>
            <a:r>
              <a:rPr lang="ru-RU" sz="2800" dirty="0" smtClean="0"/>
              <a:t>По структуре итоговое сочинение 2022 сильно отличается от сочинения ЕГЭ. Комплект из шести тем вы получите только за 15 минут до экзамена, заранее известны только разделы и подразделы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7362" y="432262"/>
            <a:ext cx="9950103" cy="5508568"/>
          </a:xfrm>
        </p:spPr>
        <p:txBody>
          <a:bodyPr>
            <a:normAutofit/>
          </a:bodyPr>
          <a:lstStyle/>
          <a:p>
            <a:pPr algn="just"/>
            <a:r>
              <a:rPr lang="ru-RU" sz="3200" dirty="0" smtClean="0"/>
              <a:t>Итоговое сочинение как допуск  к ГИА – бессрочное</a:t>
            </a:r>
            <a:r>
              <a:rPr lang="ru-RU" sz="3200" dirty="0" smtClean="0"/>
              <a:t>.</a:t>
            </a:r>
          </a:p>
          <a:p>
            <a:pPr algn="just"/>
            <a:r>
              <a:rPr lang="ru-RU" sz="3200" dirty="0" smtClean="0"/>
              <a:t> Итоговое сочинение начинается  в 10.00.</a:t>
            </a:r>
          </a:p>
          <a:p>
            <a:pPr algn="just"/>
            <a:r>
              <a:rPr lang="ru-RU" sz="3200" dirty="0" smtClean="0"/>
              <a:t>Опоздавшие обучающиеся допускаются к написанию итогового сочинения, но инструктаж для них не проводится.</a:t>
            </a:r>
          </a:p>
          <a:p>
            <a:pPr algn="just"/>
            <a:r>
              <a:rPr lang="ru-RU" sz="3200" dirty="0" smtClean="0"/>
              <a:t>Обучающиеся распределяются по кабинетам с учетом 1 обучающийся за партой.</a:t>
            </a:r>
          </a:p>
          <a:p>
            <a:endParaRPr lang="ru-RU" sz="3200" dirty="0" smtClean="0"/>
          </a:p>
          <a:p>
            <a:endParaRPr lang="ru-RU" sz="2800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85710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7362" y="249382"/>
            <a:ext cx="9950103" cy="5926974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Во время проведения итогового сочинения  участникам  запрещено иметь при себе:</a:t>
            </a:r>
          </a:p>
          <a:p>
            <a:pPr>
              <a:buFontTx/>
              <a:buChar char="-"/>
            </a:pPr>
            <a:r>
              <a:rPr lang="ru-RU" sz="2600" dirty="0" smtClean="0"/>
              <a:t>Средства связи;</a:t>
            </a:r>
          </a:p>
          <a:p>
            <a:pPr>
              <a:buFontTx/>
              <a:buChar char="-"/>
            </a:pPr>
            <a:r>
              <a:rPr lang="ru-RU" sz="2600" dirty="0" smtClean="0"/>
              <a:t>Фото, аудио, видеоаппаратуру;</a:t>
            </a:r>
          </a:p>
          <a:p>
            <a:pPr>
              <a:buFontTx/>
              <a:buChar char="-"/>
            </a:pPr>
            <a:r>
              <a:rPr lang="ru-RU" sz="2600" dirty="0" smtClean="0"/>
              <a:t>Справочные материалы;</a:t>
            </a:r>
          </a:p>
          <a:p>
            <a:pPr>
              <a:buFontTx/>
              <a:buChar char="-"/>
            </a:pPr>
            <a:r>
              <a:rPr lang="ru-RU" sz="2600" dirty="0" smtClean="0"/>
              <a:t>Письменные заметки;</a:t>
            </a:r>
          </a:p>
          <a:p>
            <a:pPr>
              <a:buFontTx/>
              <a:buChar char="-"/>
            </a:pPr>
            <a:r>
              <a:rPr lang="ru-RU" sz="2600" dirty="0" smtClean="0"/>
              <a:t>Собственные толковые и орфографические словари;</a:t>
            </a:r>
          </a:p>
          <a:p>
            <a:pPr>
              <a:buFontTx/>
              <a:buChar char="-"/>
            </a:pPr>
            <a:r>
              <a:rPr lang="ru-RU" sz="2600" dirty="0" smtClean="0"/>
              <a:t>Тексты литературного материала (художественные произведения, мемуары, публицистику и т.д.).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!!!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Участники итогового сочинения, нарушившие установленные требования, удаляются с итогового сочинения 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16213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7362" y="432262"/>
            <a:ext cx="9950103" cy="550856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Во время проведения итогового сочинения участникам выдаются:</a:t>
            </a:r>
          </a:p>
          <a:p>
            <a:pPr>
              <a:buFontTx/>
              <a:buChar char="-"/>
            </a:pPr>
            <a:r>
              <a:rPr lang="ru-RU" sz="2800" dirty="0"/>
              <a:t>черновики;</a:t>
            </a:r>
          </a:p>
          <a:p>
            <a:pPr>
              <a:buFontTx/>
              <a:buChar char="-"/>
            </a:pPr>
            <a:r>
              <a:rPr lang="ru-RU" sz="2800" dirty="0"/>
              <a:t>орфографические словари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На рабочем столе (парте) могут находится:</a:t>
            </a:r>
          </a:p>
          <a:p>
            <a:pPr>
              <a:buFontTx/>
              <a:buChar char="-"/>
            </a:pPr>
            <a:r>
              <a:rPr lang="ru-RU" sz="2800" dirty="0" smtClean="0"/>
              <a:t>документ, удостоверяющий личность;</a:t>
            </a:r>
          </a:p>
          <a:p>
            <a:pPr>
              <a:buFontTx/>
              <a:buChar char="-"/>
            </a:pPr>
            <a:r>
              <a:rPr lang="ru-RU" sz="2800" dirty="0"/>
              <a:t>р</a:t>
            </a:r>
            <a:r>
              <a:rPr lang="ru-RU" sz="2800" dirty="0" smtClean="0"/>
              <a:t>учка гелевая или капиллярная с чернилами черного цвета;</a:t>
            </a:r>
          </a:p>
          <a:p>
            <a:pPr>
              <a:buFontTx/>
              <a:buChar char="-"/>
            </a:pPr>
            <a:r>
              <a:rPr lang="ru-RU" sz="2800" dirty="0"/>
              <a:t>л</a:t>
            </a:r>
            <a:r>
              <a:rPr lang="ru-RU" sz="2800" dirty="0" smtClean="0"/>
              <a:t>екарство и питание (при необходимости)</a:t>
            </a:r>
          </a:p>
          <a:p>
            <a:endParaRPr lang="ru-RU" sz="2800" dirty="0" smtClean="0"/>
          </a:p>
          <a:p>
            <a:pPr marL="0" indent="0">
              <a:buNone/>
            </a:pPr>
            <a:endParaRPr lang="ru-RU" sz="2800" dirty="0" smtClean="0"/>
          </a:p>
          <a:p>
            <a:pPr>
              <a:buFontTx/>
              <a:buChar char="-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70523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7362" y="324195"/>
            <a:ext cx="9950103" cy="579397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300" dirty="0" smtClean="0"/>
              <a:t>Время начала и окончания написания итогового сочинения фиксируется на доске, в поле зрения обучающихся находятся часы.  За 30 минут и за 5 минут до окончания итогового сочинения члены комиссии  сообщают  обучающимся о скором  завершении написания  итогового сочинения и о необходимости перенести, написанное сочинение  из черновиков  в бланки записи.</a:t>
            </a:r>
          </a:p>
          <a:p>
            <a:pPr algn="just"/>
            <a:r>
              <a:rPr lang="ru-RU" sz="2300" dirty="0" smtClean="0"/>
              <a:t>Участники итогового сочинения, завершившие  написание  итогового сочинения  ранее установленного времени покидают место проведения итогового сочинения, не дожидаясь окончания итогового сочинения.</a:t>
            </a:r>
          </a:p>
          <a:p>
            <a:pPr algn="just"/>
            <a:r>
              <a:rPr lang="ru-RU" sz="2300" dirty="0" smtClean="0"/>
              <a:t>Проверка итогового сочинения осуществляется независимыми  экспертами владеющими предметными компетенциями, компетенциями, необходимыми для проверки итогового сочинения и опытом  проверки сочинения.</a:t>
            </a:r>
          </a:p>
          <a:p>
            <a:pPr algn="just"/>
            <a:r>
              <a:rPr lang="ru-RU" sz="2300" dirty="0" smtClean="0"/>
              <a:t>По результатам проверки итогового сочинения обучающийся получает «зачет» или «незачет»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7070301"/>
      </p:ext>
    </p:extLst>
  </p:cSld>
  <p:clrMapOvr>
    <a:masterClrMapping/>
  </p:clrMapOvr>
</p:sld>
</file>

<file path=ppt/theme/theme1.xml><?xml version="1.0" encoding="utf-8"?>
<a:theme xmlns:a="http://schemas.openxmlformats.org/drawingml/2006/main" name="BlocksVTI">
  <a:themeElements>
    <a:clrScheme name="AnalogousFromLightSeedLeftStep">
      <a:dk1>
        <a:srgbClr val="000000"/>
      </a:dk1>
      <a:lt1>
        <a:srgbClr val="FFFFFF"/>
      </a:lt1>
      <a:dk2>
        <a:srgbClr val="243441"/>
      </a:dk2>
      <a:lt2>
        <a:srgbClr val="E8E3E2"/>
      </a:lt2>
      <a:accent1>
        <a:srgbClr val="7BA9B5"/>
      </a:accent1>
      <a:accent2>
        <a:srgbClr val="76ADA1"/>
      </a:accent2>
      <a:accent3>
        <a:srgbClr val="81AB90"/>
      </a:accent3>
      <a:accent4>
        <a:srgbClr val="79AD76"/>
      </a:accent4>
      <a:accent5>
        <a:srgbClr val="92A87F"/>
      </a:accent5>
      <a:accent6>
        <a:srgbClr val="9FA571"/>
      </a:accent6>
      <a:hlink>
        <a:srgbClr val="AC7466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sVTI" id="{31656FE6-20D8-4105-85EA-706EC9332BE9}" vid="{039DFFC9-9B25-4063-9235-B287A446F5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572</Words>
  <Application>Microsoft Office PowerPoint</Application>
  <PresentationFormat>Широкоэкранный</PresentationFormat>
  <Paragraphs>61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Avenir Next LT Pro</vt:lpstr>
      <vt:lpstr>Avenir Next LT Pro Light</vt:lpstr>
      <vt:lpstr>BlocksVTI</vt:lpstr>
      <vt:lpstr>Презентация PowerPoint</vt:lpstr>
      <vt:lpstr>Нормативно – правовое обеспечение организации и проведения итогового сочинения </vt:lpstr>
      <vt:lpstr>В 2022/23 учебном году на экзамене будут только те темы, которые уже использовались в прошлые годы (в закрытом банке ФИПИ их более полутора тысяч)</vt:lpstr>
      <vt:lpstr>Регистрация на итоговое сочинение </vt:lpstr>
      <vt:lpstr>Основные правила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Ян Янович Грунт</dc:title>
  <dc:creator>Alexey Shklyaev</dc:creator>
  <cp:lastModifiedBy>Завуч</cp:lastModifiedBy>
  <cp:revision>17</cp:revision>
  <dcterms:created xsi:type="dcterms:W3CDTF">2022-05-08T16:14:35Z</dcterms:created>
  <dcterms:modified xsi:type="dcterms:W3CDTF">2022-11-17T04:18:38Z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179108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