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7" r:id="rId3"/>
  </p:sldMasterIdLst>
  <p:notesMasterIdLst>
    <p:notesMasterId r:id="rId32"/>
  </p:notesMasterIdLst>
  <p:sldIdLst>
    <p:sldId id="256" r:id="rId4"/>
    <p:sldId id="259" r:id="rId5"/>
    <p:sldId id="302" r:id="rId6"/>
    <p:sldId id="300" r:id="rId7"/>
    <p:sldId id="257" r:id="rId8"/>
    <p:sldId id="258" r:id="rId9"/>
    <p:sldId id="273" r:id="rId10"/>
    <p:sldId id="271" r:id="rId11"/>
    <p:sldId id="294" r:id="rId12"/>
    <p:sldId id="277" r:id="rId13"/>
    <p:sldId id="264" r:id="rId14"/>
    <p:sldId id="281" r:id="rId15"/>
    <p:sldId id="265" r:id="rId16"/>
    <p:sldId id="298" r:id="rId17"/>
    <p:sldId id="299" r:id="rId18"/>
    <p:sldId id="304" r:id="rId19"/>
    <p:sldId id="295" r:id="rId20"/>
    <p:sldId id="296" r:id="rId21"/>
    <p:sldId id="297" r:id="rId22"/>
    <p:sldId id="303" r:id="rId23"/>
    <p:sldId id="289" r:id="rId24"/>
    <p:sldId id="292" r:id="rId25"/>
    <p:sldId id="284" r:id="rId26"/>
    <p:sldId id="274" r:id="rId27"/>
    <p:sldId id="290" r:id="rId28"/>
    <p:sldId id="291" r:id="rId29"/>
    <p:sldId id="293" r:id="rId30"/>
    <p:sldId id="287" r:id="rId31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02E3B-40E5-48AD-B6D6-B9D1C940DB81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25445-34E7-4ECC-A824-CB8519B76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998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AFEFBA-77E7-490C-900F-073DEB040032}" type="slidenum">
              <a:rPr lang="ru-RU" altLang="ru-RU"/>
              <a:pPr eaLnBrk="1" hangingPunct="1">
                <a:spcBef>
                  <a:spcPct val="0"/>
                </a:spcBef>
              </a:pPr>
              <a:t>20</a:t>
            </a:fld>
            <a:endParaRPr lang="ru-RU" alt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11687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4AF3-2B66-43FE-98A5-C1227D665A93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536D-2834-4017-86D5-4680343C48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1182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DCC8-CFDA-40F6-9376-C780BE2B07D1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A45C8-6E5F-47E1-B123-BECEBC95B5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617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53136"/>
            <a:ext cx="1862138" cy="1862138"/>
          </a:xfrm>
          <a:prstGeom prst="rect">
            <a:avLst/>
          </a:prstGeom>
        </p:spPr>
      </p:pic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blipFill>
            <a:blip r:embed="rId4"/>
            <a:tile tx="0" ty="0" sx="100000" sy="100000" flip="none" algn="tl"/>
          </a:blipFill>
          <a:ln>
            <a:solidFill>
              <a:srgbClr val="665E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EDD8B-2458-4F29-8D1D-4DC42632527C}" type="datetimeFigureOut">
              <a:rPr lang="ru-RU"/>
              <a:pPr>
                <a:defRPr/>
              </a:pPr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2208E-0737-4FD8-BECC-56249BDD7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785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79512" y="293936"/>
            <a:ext cx="8784976" cy="63367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8582"/>
            <a:ext cx="1142058" cy="11420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181D8-483D-4085-85C0-839AA043E9CD}" type="datetimeFigureOut">
              <a:rPr lang="ru-RU"/>
              <a:pPr>
                <a:defRPr/>
              </a:pPr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6EBEA-169A-4F6D-B165-F4997FE93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01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82263-F1E3-4B65-9960-914ACB27C766}" type="datetimeFigureOut">
              <a:rPr lang="ru-RU"/>
              <a:pPr>
                <a:defRPr/>
              </a:pPr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AFB80-7337-453A-9174-916A0ED4B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92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50E68-FEA7-4031-A681-6E365CF95219}" type="datetimeFigureOut">
              <a:rPr lang="ru-RU"/>
              <a:pPr>
                <a:defRPr/>
              </a:pPr>
              <a:t>12.01.2022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C3F66-5525-4007-8082-48E64E5EC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5207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0DC19-FF96-448E-8C7F-FEAD315D865A}" type="datetimeFigureOut">
              <a:rPr lang="ru-RU"/>
              <a:pPr>
                <a:defRPr/>
              </a:pPr>
              <a:t>12.01.2022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3AA9F-5A91-47CB-BC07-86CA06B92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944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C91F9-8E35-4DC0-85EC-FA0245B99477}" type="datetimeFigureOut">
              <a:rPr lang="ru-RU"/>
              <a:pPr>
                <a:defRPr/>
              </a:pPr>
              <a:t>12.01.2022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55A51-7062-4EAE-889B-E5FC15436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6040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BBDB2-2B75-4951-9C49-7D58CF949410}" type="datetimeFigureOut">
              <a:rPr lang="ru-RU"/>
              <a:pPr>
                <a:defRPr/>
              </a:pPr>
              <a:t>12.01.2022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AEF16-A7DD-4130-A071-307F3C49E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263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8DD70-69D3-44E1-9CAA-908450F6A3FD}" type="datetimeFigureOut">
              <a:rPr lang="ru-RU"/>
              <a:pPr>
                <a:defRPr/>
              </a:pPr>
              <a:t>12.01.2022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359EA-99A4-403F-B204-0A2B460C0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4843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4F003-21EB-4536-B684-33B176662513}" type="datetimeFigureOut">
              <a:rPr lang="ru-RU"/>
              <a:pPr>
                <a:defRPr/>
              </a:pPr>
              <a:t>12.01.2022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206F9-4CCA-49DD-A766-7759F4080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1273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14256-B940-4758-9F0B-85D5743522D1}" type="datetimeFigureOut">
              <a:rPr lang="ru-RU"/>
              <a:pPr>
                <a:defRPr/>
              </a:pPr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44FD4-F3CC-429F-BC39-C8850D629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9074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18575-AF8E-4CA0-8B76-056E30051769}" type="datetimeFigureOut">
              <a:rPr lang="ru-RU"/>
              <a:pPr>
                <a:defRPr/>
              </a:pPr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8155E-1B23-47EA-A1FF-63BD4D6B6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780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60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0E5F02AE-8CDD-44A6-8E04-D3A60644C442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1/12/2022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3A4AC53-2054-42ED-AB3E-3535115011E4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47DBF7C4-585E-41CB-8310-6DD5D299FC9F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1/12/2022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14CB98B8-7EDE-47F0-8266-DA1A770A9125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заголовка щёлкните мышью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6" r:id="rId13"/>
    <p:sldLayoutId id="214748368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9144A3-AE7A-4582-9BDC-113D51BDB894}" type="datetimeFigureOut">
              <a:rPr lang="ru-RU"/>
              <a:pPr>
                <a:defRPr/>
              </a:pPr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22A029-D2B1-42E9-9F2C-B894AA2BD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10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4"/>
          <p:cNvPicPr/>
          <p:nvPr/>
        </p:nvPicPr>
        <p:blipFill>
          <a:blip r:embed="rId2"/>
          <a:stretch/>
        </p:blipFill>
        <p:spPr>
          <a:xfrm>
            <a:off x="0" y="0"/>
            <a:ext cx="9938253" cy="685764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2657475" y="58994"/>
            <a:ext cx="6896100" cy="48964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3600" b="1" strike="noStrike" spc="-1" dirty="0" smtClean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rgbClr val="7030A0"/>
                </a:solidFill>
                <a:latin typeface="Calibri"/>
              </a:rPr>
              <a:t>Презентация по теме </a:t>
            </a:r>
          </a:p>
          <a:p>
            <a:pPr algn="ctr"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rgbClr val="7030A0"/>
                </a:solidFill>
                <a:latin typeface="Calibri"/>
              </a:rPr>
              <a:t>«Прямоугольный параллелепипед. </a:t>
            </a:r>
          </a:p>
          <a:p>
            <a:pPr algn="ctr"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rgbClr val="7030A0"/>
                </a:solidFill>
                <a:latin typeface="Calibri"/>
              </a:rPr>
              <a:t>Площадь поверхности </a:t>
            </a:r>
          </a:p>
          <a:p>
            <a:pPr algn="ctr"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rgbClr val="7030A0"/>
                </a:solidFill>
                <a:latin typeface="Calibri"/>
              </a:rPr>
              <a:t>прямоугольного </a:t>
            </a:r>
          </a:p>
          <a:p>
            <a:pPr algn="ctr">
              <a:lnSpc>
                <a:spcPct val="100000"/>
              </a:lnSpc>
            </a:pPr>
            <a:r>
              <a:rPr lang="ru-RU" sz="3200" b="1" spc="-1" dirty="0">
                <a:solidFill>
                  <a:srgbClr val="7030A0"/>
                </a:solidFill>
                <a:latin typeface="Calibri"/>
              </a:rPr>
              <a:t>п</a:t>
            </a:r>
            <a:r>
              <a:rPr lang="ru-RU" sz="3200" b="1" spc="-1" dirty="0" smtClean="0">
                <a:solidFill>
                  <a:srgbClr val="7030A0"/>
                </a:solidFill>
                <a:latin typeface="Calibri"/>
              </a:rPr>
              <a:t>араллелепипеда»</a:t>
            </a:r>
          </a:p>
          <a:p>
            <a:pPr algn="ctr"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rgbClr val="7030A0"/>
                </a:solidFill>
                <a:latin typeface="Calibri"/>
              </a:rPr>
              <a:t>5 класс</a:t>
            </a:r>
          </a:p>
          <a:p>
            <a:pPr algn="ctr">
              <a:lnSpc>
                <a:spcPct val="100000"/>
              </a:lnSpc>
            </a:pPr>
            <a:endParaRPr lang="ru-RU" sz="3200" b="1" strike="noStrike" spc="-1" dirty="0" smtClean="0">
              <a:solidFill>
                <a:srgbClr val="7030A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rgbClr val="7030A0"/>
                </a:solidFill>
                <a:latin typeface="Calibri"/>
              </a:rPr>
              <a:t>             Составила: учитель математики</a:t>
            </a:r>
          </a:p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rgbClr val="7030A0"/>
                </a:solidFill>
                <a:latin typeface="Calibri"/>
              </a:rPr>
              <a:t>                  МАОУ «ВСОШ №2» </a:t>
            </a:r>
            <a:r>
              <a:rPr lang="ru-RU" b="1" spc="-1" dirty="0" err="1" smtClean="0">
                <a:solidFill>
                  <a:srgbClr val="7030A0"/>
                </a:solidFill>
                <a:latin typeface="Calibri"/>
              </a:rPr>
              <a:t>Гетманова</a:t>
            </a:r>
            <a:r>
              <a:rPr lang="ru-RU" b="1" spc="-1" dirty="0" smtClean="0">
                <a:solidFill>
                  <a:srgbClr val="7030A0"/>
                </a:solidFill>
                <a:latin typeface="Calibri"/>
              </a:rPr>
              <a:t> Л. В.</a:t>
            </a:r>
            <a:endParaRPr lang="en-US" b="0" strike="noStrike" spc="-1" dirty="0">
              <a:solidFill>
                <a:srgbClr val="7030A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95925"/>
            <a:ext cx="7947582" cy="4525963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Поверхность прямоугольного параллелепипеда состоит из 6 прямоугольников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называют гранями параллелепипеда. 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грани называются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противоположными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 у них нет общего ребра. </a:t>
            </a:r>
          </a:p>
          <a:p>
            <a:pPr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шести граней три пары противоположных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прямоугольном параллелепипеде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противоположные грани равны.</a:t>
            </a:r>
          </a:p>
          <a:p>
            <a:pPr>
              <a:defRPr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73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52600" y="1905000"/>
            <a:ext cx="4648200" cy="4038600"/>
            <a:chOff x="1104" y="1200"/>
            <a:chExt cx="2928" cy="2544"/>
          </a:xfrm>
        </p:grpSpPr>
        <p:sp>
          <p:nvSpPr>
            <p:cNvPr id="9238" name="AutoShape 3"/>
            <p:cNvSpPr>
              <a:spLocks noChangeArrowheads="1"/>
            </p:cNvSpPr>
            <p:nvPr/>
          </p:nvSpPr>
          <p:spPr bwMode="auto">
            <a:xfrm>
              <a:off x="1104" y="1200"/>
              <a:ext cx="2928" cy="2544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9" name="Freeform 4"/>
            <p:cNvSpPr>
              <a:spLocks/>
            </p:cNvSpPr>
            <p:nvPr/>
          </p:nvSpPr>
          <p:spPr bwMode="auto">
            <a:xfrm>
              <a:off x="1736" y="1208"/>
              <a:ext cx="1" cy="368"/>
            </a:xfrm>
            <a:custGeom>
              <a:avLst/>
              <a:gdLst>
                <a:gd name="T0" fmla="*/ 0 w 1"/>
                <a:gd name="T1" fmla="*/ 0 h 368"/>
                <a:gd name="T2" fmla="*/ 0 w 1"/>
                <a:gd name="T3" fmla="*/ 368 h 368"/>
                <a:gd name="T4" fmla="*/ 0 60000 65536"/>
                <a:gd name="T5" fmla="*/ 0 60000 65536"/>
                <a:gd name="T6" fmla="*/ 0 w 1"/>
                <a:gd name="T7" fmla="*/ 0 h 368"/>
                <a:gd name="T8" fmla="*/ 1 w 1"/>
                <a:gd name="T9" fmla="*/ 368 h 3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8">
                  <a:moveTo>
                    <a:pt x="0" y="0"/>
                  </a:moveTo>
                  <a:lnTo>
                    <a:pt x="0" y="368"/>
                  </a:lnTo>
                </a:path>
              </a:pathLst>
            </a:cu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0" name="Line 5"/>
            <p:cNvSpPr>
              <a:spLocks noChangeShapeType="1"/>
            </p:cNvSpPr>
            <p:nvPr/>
          </p:nvSpPr>
          <p:spPr bwMode="auto">
            <a:xfrm>
              <a:off x="1728" y="1728"/>
              <a:ext cx="0" cy="384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1" name="Line 6"/>
            <p:cNvSpPr>
              <a:spLocks noChangeShapeType="1"/>
            </p:cNvSpPr>
            <p:nvPr/>
          </p:nvSpPr>
          <p:spPr bwMode="auto">
            <a:xfrm>
              <a:off x="1728" y="2304"/>
              <a:ext cx="0" cy="384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2" name="Line 7"/>
            <p:cNvSpPr>
              <a:spLocks noChangeShapeType="1"/>
            </p:cNvSpPr>
            <p:nvPr/>
          </p:nvSpPr>
          <p:spPr bwMode="auto">
            <a:xfrm flipH="1">
              <a:off x="3696" y="3120"/>
              <a:ext cx="33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3" name="Line 8"/>
            <p:cNvSpPr>
              <a:spLocks noChangeShapeType="1"/>
            </p:cNvSpPr>
            <p:nvPr/>
          </p:nvSpPr>
          <p:spPr bwMode="auto">
            <a:xfrm flipH="1">
              <a:off x="2928" y="3120"/>
              <a:ext cx="43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4" name="Line 9"/>
            <p:cNvSpPr>
              <a:spLocks noChangeShapeType="1"/>
            </p:cNvSpPr>
            <p:nvPr/>
          </p:nvSpPr>
          <p:spPr bwMode="auto">
            <a:xfrm flipH="1">
              <a:off x="2064" y="3120"/>
              <a:ext cx="624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5" name="Line 10"/>
            <p:cNvSpPr>
              <a:spLocks noChangeShapeType="1"/>
            </p:cNvSpPr>
            <p:nvPr/>
          </p:nvSpPr>
          <p:spPr bwMode="auto">
            <a:xfrm flipH="1">
              <a:off x="1728" y="3120"/>
              <a:ext cx="144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6" name="Freeform 11"/>
            <p:cNvSpPr>
              <a:spLocks/>
            </p:cNvSpPr>
            <p:nvPr/>
          </p:nvSpPr>
          <p:spPr bwMode="auto">
            <a:xfrm>
              <a:off x="1728" y="2832"/>
              <a:ext cx="1" cy="292"/>
            </a:xfrm>
            <a:custGeom>
              <a:avLst/>
              <a:gdLst>
                <a:gd name="T0" fmla="*/ 0 w 1"/>
                <a:gd name="T1" fmla="*/ 0 h 292"/>
                <a:gd name="T2" fmla="*/ 0 w 1"/>
                <a:gd name="T3" fmla="*/ 292 h 292"/>
                <a:gd name="T4" fmla="*/ 0 60000 65536"/>
                <a:gd name="T5" fmla="*/ 0 60000 65536"/>
                <a:gd name="T6" fmla="*/ 0 w 1"/>
                <a:gd name="T7" fmla="*/ 0 h 292"/>
                <a:gd name="T8" fmla="*/ 1 w 1"/>
                <a:gd name="T9" fmla="*/ 292 h 2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92">
                  <a:moveTo>
                    <a:pt x="0" y="0"/>
                  </a:moveTo>
                  <a:lnTo>
                    <a:pt x="0" y="292"/>
                  </a:lnTo>
                </a:path>
              </a:pathLst>
            </a:cu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7" name="Line 12"/>
            <p:cNvSpPr>
              <a:spLocks noChangeShapeType="1"/>
            </p:cNvSpPr>
            <p:nvPr/>
          </p:nvSpPr>
          <p:spPr bwMode="auto">
            <a:xfrm flipH="1">
              <a:off x="1440" y="3120"/>
              <a:ext cx="288" cy="288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8" name="Line 13"/>
            <p:cNvSpPr>
              <a:spLocks noChangeShapeType="1"/>
            </p:cNvSpPr>
            <p:nvPr/>
          </p:nvSpPr>
          <p:spPr bwMode="auto">
            <a:xfrm flipV="1">
              <a:off x="1104" y="3504"/>
              <a:ext cx="240" cy="24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219200" y="1447800"/>
            <a:ext cx="5943600" cy="4770438"/>
            <a:chOff x="768" y="1008"/>
            <a:chExt cx="3744" cy="3005"/>
          </a:xfrm>
        </p:grpSpPr>
        <p:sp>
          <p:nvSpPr>
            <p:cNvPr id="9230" name="Text Box 15"/>
            <p:cNvSpPr txBox="1">
              <a:spLocks noChangeArrowheads="1"/>
            </p:cNvSpPr>
            <p:nvPr/>
          </p:nvSpPr>
          <p:spPr bwMode="auto">
            <a:xfrm>
              <a:off x="1392" y="1008"/>
              <a:ext cx="62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000" b="1"/>
                <a:t>A</a:t>
              </a:r>
            </a:p>
          </p:txBody>
        </p:sp>
        <p:sp>
          <p:nvSpPr>
            <p:cNvPr id="9231" name="Text Box 16"/>
            <p:cNvSpPr txBox="1">
              <a:spLocks noChangeArrowheads="1"/>
            </p:cNvSpPr>
            <p:nvPr/>
          </p:nvSpPr>
          <p:spPr bwMode="auto">
            <a:xfrm>
              <a:off x="4176" y="1008"/>
              <a:ext cx="33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000" b="1" dirty="0"/>
                <a:t>B</a:t>
              </a:r>
            </a:p>
          </p:txBody>
        </p:sp>
        <p:sp>
          <p:nvSpPr>
            <p:cNvPr id="9232" name="Text Box 17"/>
            <p:cNvSpPr txBox="1">
              <a:spLocks noChangeArrowheads="1"/>
            </p:cNvSpPr>
            <p:nvPr/>
          </p:nvSpPr>
          <p:spPr bwMode="auto">
            <a:xfrm>
              <a:off x="3408" y="1728"/>
              <a:ext cx="28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000" b="1"/>
                <a:t>C</a:t>
              </a:r>
            </a:p>
          </p:txBody>
        </p:sp>
        <p:sp>
          <p:nvSpPr>
            <p:cNvPr id="9233" name="Text Box 18"/>
            <p:cNvSpPr txBox="1">
              <a:spLocks noChangeArrowheads="1"/>
            </p:cNvSpPr>
            <p:nvPr/>
          </p:nvSpPr>
          <p:spPr bwMode="auto">
            <a:xfrm>
              <a:off x="768" y="1680"/>
              <a:ext cx="28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000" b="1"/>
                <a:t>D</a:t>
              </a:r>
            </a:p>
          </p:txBody>
        </p:sp>
        <p:sp>
          <p:nvSpPr>
            <p:cNvPr id="9234" name="Text Box 19"/>
            <p:cNvSpPr txBox="1">
              <a:spLocks noChangeArrowheads="1"/>
            </p:cNvSpPr>
            <p:nvPr/>
          </p:nvSpPr>
          <p:spPr bwMode="auto">
            <a:xfrm>
              <a:off x="1392" y="2784"/>
              <a:ext cx="28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000" b="1"/>
                <a:t>К</a:t>
              </a:r>
            </a:p>
          </p:txBody>
        </p:sp>
        <p:sp>
          <p:nvSpPr>
            <p:cNvPr id="9235" name="Text Box 20"/>
            <p:cNvSpPr txBox="1">
              <a:spLocks noChangeArrowheads="1"/>
            </p:cNvSpPr>
            <p:nvPr/>
          </p:nvSpPr>
          <p:spPr bwMode="auto">
            <a:xfrm>
              <a:off x="4080" y="2851"/>
              <a:ext cx="28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 dirty="0" smtClean="0"/>
                <a:t>E</a:t>
              </a:r>
              <a:endParaRPr lang="ru-RU" sz="4000" b="1" dirty="0"/>
            </a:p>
          </p:txBody>
        </p:sp>
        <p:sp>
          <p:nvSpPr>
            <p:cNvPr id="9236" name="Text Box 21"/>
            <p:cNvSpPr txBox="1">
              <a:spLocks noChangeArrowheads="1"/>
            </p:cNvSpPr>
            <p:nvPr/>
          </p:nvSpPr>
          <p:spPr bwMode="auto">
            <a:xfrm>
              <a:off x="3456" y="3571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 dirty="0" smtClean="0"/>
                <a:t>F</a:t>
              </a:r>
              <a:endParaRPr lang="ru-RU" sz="4000" b="1" dirty="0"/>
            </a:p>
          </p:txBody>
        </p:sp>
        <p:sp>
          <p:nvSpPr>
            <p:cNvPr id="9237" name="Text Box 22"/>
            <p:cNvSpPr txBox="1">
              <a:spLocks noChangeArrowheads="1"/>
            </p:cNvSpPr>
            <p:nvPr/>
          </p:nvSpPr>
          <p:spPr bwMode="auto">
            <a:xfrm>
              <a:off x="768" y="3552"/>
              <a:ext cx="28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 dirty="0" smtClean="0"/>
                <a:t>L</a:t>
              </a:r>
              <a:endParaRPr lang="ru-RU" sz="4000" b="1" dirty="0"/>
            </a:p>
          </p:txBody>
        </p:sp>
      </p:grpSp>
      <p:sp>
        <p:nvSpPr>
          <p:cNvPr id="9222" name="AutoShape 25"/>
          <p:cNvSpPr>
            <a:spLocks noChangeArrowheads="1"/>
          </p:cNvSpPr>
          <p:nvPr/>
        </p:nvSpPr>
        <p:spPr bwMode="auto">
          <a:xfrm>
            <a:off x="1676400" y="5867400"/>
            <a:ext cx="152400" cy="152400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3" name="AutoShape 26"/>
          <p:cNvSpPr>
            <a:spLocks noChangeArrowheads="1"/>
          </p:cNvSpPr>
          <p:nvPr/>
        </p:nvSpPr>
        <p:spPr bwMode="auto">
          <a:xfrm>
            <a:off x="2667000" y="4876800"/>
            <a:ext cx="152400" cy="152400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AutoShape 27"/>
          <p:cNvSpPr>
            <a:spLocks noChangeArrowheads="1"/>
          </p:cNvSpPr>
          <p:nvPr/>
        </p:nvSpPr>
        <p:spPr bwMode="auto">
          <a:xfrm>
            <a:off x="2667000" y="1828800"/>
            <a:ext cx="152400" cy="152400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AutoShape 28"/>
          <p:cNvSpPr>
            <a:spLocks noChangeArrowheads="1"/>
          </p:cNvSpPr>
          <p:nvPr/>
        </p:nvSpPr>
        <p:spPr bwMode="auto">
          <a:xfrm>
            <a:off x="1676400" y="2819400"/>
            <a:ext cx="152400" cy="152400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AutoShape 29"/>
          <p:cNvSpPr>
            <a:spLocks noChangeArrowheads="1"/>
          </p:cNvSpPr>
          <p:nvPr/>
        </p:nvSpPr>
        <p:spPr bwMode="auto">
          <a:xfrm>
            <a:off x="6324600" y="1828800"/>
            <a:ext cx="152400" cy="152400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30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8" name="AutoShape 31"/>
          <p:cNvSpPr>
            <a:spLocks noChangeArrowheads="1"/>
          </p:cNvSpPr>
          <p:nvPr/>
        </p:nvSpPr>
        <p:spPr bwMode="auto">
          <a:xfrm>
            <a:off x="6324600" y="4876800"/>
            <a:ext cx="152400" cy="152400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9" name="AutoShape 32"/>
          <p:cNvSpPr>
            <a:spLocks noChangeArrowheads="1"/>
          </p:cNvSpPr>
          <p:nvPr/>
        </p:nvSpPr>
        <p:spPr bwMode="auto">
          <a:xfrm>
            <a:off x="5334000" y="5867400"/>
            <a:ext cx="152400" cy="152400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90095" y="108843"/>
            <a:ext cx="797148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ВЕРШИНЫ – точки </a:t>
            </a:r>
            <a:endParaRPr lang="ru-RU" sz="5400" b="1" dirty="0">
              <a:ln w="11430"/>
              <a:solidFill>
                <a:srgbClr val="8000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239000" y="4267200"/>
            <a:ext cx="825867" cy="16312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0000" b="1" dirty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8915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3" grpId="0" animBg="1"/>
      <p:bldP spid="9224" grpId="0" animBg="1"/>
      <p:bldP spid="9225" grpId="0" animBg="1"/>
      <p:bldP spid="9226" grpId="0" animBg="1"/>
      <p:bldP spid="9227" grpId="0" animBg="1"/>
      <p:bldP spid="9228" grpId="0" animBg="1"/>
      <p:bldP spid="92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914400" y="2133600"/>
            <a:ext cx="4648200" cy="4038600"/>
            <a:chOff x="1104" y="1200"/>
            <a:chExt cx="2928" cy="2544"/>
          </a:xfrm>
        </p:grpSpPr>
        <p:sp>
          <p:nvSpPr>
            <p:cNvPr id="8222" name="AutoShape 34"/>
            <p:cNvSpPr>
              <a:spLocks noChangeArrowheads="1"/>
            </p:cNvSpPr>
            <p:nvPr/>
          </p:nvSpPr>
          <p:spPr bwMode="auto">
            <a:xfrm>
              <a:off x="1104" y="1200"/>
              <a:ext cx="2928" cy="2544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223" name="Freeform 35"/>
            <p:cNvSpPr>
              <a:spLocks/>
            </p:cNvSpPr>
            <p:nvPr/>
          </p:nvSpPr>
          <p:spPr bwMode="auto">
            <a:xfrm>
              <a:off x="1736" y="1208"/>
              <a:ext cx="1" cy="368"/>
            </a:xfrm>
            <a:custGeom>
              <a:avLst/>
              <a:gdLst>
                <a:gd name="T0" fmla="*/ 0 w 1"/>
                <a:gd name="T1" fmla="*/ 0 h 368"/>
                <a:gd name="T2" fmla="*/ 0 w 1"/>
                <a:gd name="T3" fmla="*/ 368 h 368"/>
                <a:gd name="T4" fmla="*/ 0 60000 65536"/>
                <a:gd name="T5" fmla="*/ 0 60000 65536"/>
                <a:gd name="T6" fmla="*/ 0 w 1"/>
                <a:gd name="T7" fmla="*/ 0 h 368"/>
                <a:gd name="T8" fmla="*/ 1 w 1"/>
                <a:gd name="T9" fmla="*/ 368 h 3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8">
                  <a:moveTo>
                    <a:pt x="0" y="0"/>
                  </a:moveTo>
                  <a:lnTo>
                    <a:pt x="0" y="368"/>
                  </a:lnTo>
                </a:path>
              </a:pathLst>
            </a:cu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224" name="Line 36"/>
            <p:cNvSpPr>
              <a:spLocks noChangeShapeType="1"/>
            </p:cNvSpPr>
            <p:nvPr/>
          </p:nvSpPr>
          <p:spPr bwMode="auto">
            <a:xfrm>
              <a:off x="1728" y="1728"/>
              <a:ext cx="0" cy="384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225" name="Line 37"/>
            <p:cNvSpPr>
              <a:spLocks noChangeShapeType="1"/>
            </p:cNvSpPr>
            <p:nvPr/>
          </p:nvSpPr>
          <p:spPr bwMode="auto">
            <a:xfrm>
              <a:off x="1728" y="2304"/>
              <a:ext cx="0" cy="384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226" name="Line 38"/>
            <p:cNvSpPr>
              <a:spLocks noChangeShapeType="1"/>
            </p:cNvSpPr>
            <p:nvPr/>
          </p:nvSpPr>
          <p:spPr bwMode="auto">
            <a:xfrm flipH="1">
              <a:off x="3696" y="3120"/>
              <a:ext cx="33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227" name="Line 39"/>
            <p:cNvSpPr>
              <a:spLocks noChangeShapeType="1"/>
            </p:cNvSpPr>
            <p:nvPr/>
          </p:nvSpPr>
          <p:spPr bwMode="auto">
            <a:xfrm flipH="1">
              <a:off x="2928" y="3120"/>
              <a:ext cx="43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228" name="Line 40"/>
            <p:cNvSpPr>
              <a:spLocks noChangeShapeType="1"/>
            </p:cNvSpPr>
            <p:nvPr/>
          </p:nvSpPr>
          <p:spPr bwMode="auto">
            <a:xfrm flipH="1">
              <a:off x="2064" y="3120"/>
              <a:ext cx="624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229" name="Line 41"/>
            <p:cNvSpPr>
              <a:spLocks noChangeShapeType="1"/>
            </p:cNvSpPr>
            <p:nvPr/>
          </p:nvSpPr>
          <p:spPr bwMode="auto">
            <a:xfrm flipH="1">
              <a:off x="1728" y="3120"/>
              <a:ext cx="144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230" name="Freeform 42"/>
            <p:cNvSpPr>
              <a:spLocks/>
            </p:cNvSpPr>
            <p:nvPr/>
          </p:nvSpPr>
          <p:spPr bwMode="auto">
            <a:xfrm>
              <a:off x="1728" y="2832"/>
              <a:ext cx="1" cy="292"/>
            </a:xfrm>
            <a:custGeom>
              <a:avLst/>
              <a:gdLst>
                <a:gd name="T0" fmla="*/ 0 w 1"/>
                <a:gd name="T1" fmla="*/ 0 h 292"/>
                <a:gd name="T2" fmla="*/ 0 w 1"/>
                <a:gd name="T3" fmla="*/ 292 h 292"/>
                <a:gd name="T4" fmla="*/ 0 60000 65536"/>
                <a:gd name="T5" fmla="*/ 0 60000 65536"/>
                <a:gd name="T6" fmla="*/ 0 w 1"/>
                <a:gd name="T7" fmla="*/ 0 h 292"/>
                <a:gd name="T8" fmla="*/ 1 w 1"/>
                <a:gd name="T9" fmla="*/ 292 h 2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92">
                  <a:moveTo>
                    <a:pt x="0" y="0"/>
                  </a:moveTo>
                  <a:lnTo>
                    <a:pt x="0" y="292"/>
                  </a:lnTo>
                </a:path>
              </a:pathLst>
            </a:cu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231" name="Line 43"/>
            <p:cNvSpPr>
              <a:spLocks noChangeShapeType="1"/>
            </p:cNvSpPr>
            <p:nvPr/>
          </p:nvSpPr>
          <p:spPr bwMode="auto">
            <a:xfrm flipH="1">
              <a:off x="1440" y="3120"/>
              <a:ext cx="288" cy="288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232" name="Line 44"/>
            <p:cNvSpPr>
              <a:spLocks noChangeShapeType="1"/>
            </p:cNvSpPr>
            <p:nvPr/>
          </p:nvSpPr>
          <p:spPr bwMode="auto">
            <a:xfrm flipV="1">
              <a:off x="1104" y="3504"/>
              <a:ext cx="240" cy="24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914400" y="2133600"/>
            <a:ext cx="4648200" cy="4038600"/>
            <a:chOff x="1104" y="1200"/>
            <a:chExt cx="2928" cy="2544"/>
          </a:xfrm>
        </p:grpSpPr>
        <p:sp>
          <p:nvSpPr>
            <p:cNvPr id="8218" name="Line 56"/>
            <p:cNvSpPr>
              <a:spLocks noChangeShapeType="1"/>
            </p:cNvSpPr>
            <p:nvPr/>
          </p:nvSpPr>
          <p:spPr bwMode="auto">
            <a:xfrm flipV="1">
              <a:off x="1104" y="1200"/>
              <a:ext cx="624" cy="624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219" name="Line 57"/>
            <p:cNvSpPr>
              <a:spLocks noChangeShapeType="1"/>
            </p:cNvSpPr>
            <p:nvPr/>
          </p:nvSpPr>
          <p:spPr bwMode="auto">
            <a:xfrm flipV="1">
              <a:off x="3408" y="1200"/>
              <a:ext cx="624" cy="624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220" name="Line 58"/>
            <p:cNvSpPr>
              <a:spLocks noChangeShapeType="1"/>
            </p:cNvSpPr>
            <p:nvPr/>
          </p:nvSpPr>
          <p:spPr bwMode="auto">
            <a:xfrm flipV="1">
              <a:off x="3408" y="3120"/>
              <a:ext cx="624" cy="624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221" name="Line 59"/>
            <p:cNvSpPr>
              <a:spLocks noChangeShapeType="1"/>
            </p:cNvSpPr>
            <p:nvPr/>
          </p:nvSpPr>
          <p:spPr bwMode="auto">
            <a:xfrm flipV="1">
              <a:off x="1104" y="3120"/>
              <a:ext cx="624" cy="624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914400" y="2132013"/>
            <a:ext cx="4648200" cy="4041775"/>
            <a:chOff x="1104" y="1199"/>
            <a:chExt cx="2928" cy="2546"/>
          </a:xfrm>
        </p:grpSpPr>
        <p:sp>
          <p:nvSpPr>
            <p:cNvPr id="8214" name="Line 47"/>
            <p:cNvSpPr>
              <a:spLocks noChangeShapeType="1"/>
            </p:cNvSpPr>
            <p:nvPr/>
          </p:nvSpPr>
          <p:spPr bwMode="auto">
            <a:xfrm>
              <a:off x="1728" y="1199"/>
              <a:ext cx="2304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215" name="Line 48"/>
            <p:cNvSpPr>
              <a:spLocks noChangeShapeType="1"/>
            </p:cNvSpPr>
            <p:nvPr/>
          </p:nvSpPr>
          <p:spPr bwMode="auto">
            <a:xfrm>
              <a:off x="1728" y="3120"/>
              <a:ext cx="2304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216" name="Line 50"/>
            <p:cNvSpPr>
              <a:spLocks noChangeShapeType="1"/>
            </p:cNvSpPr>
            <p:nvPr/>
          </p:nvSpPr>
          <p:spPr bwMode="auto">
            <a:xfrm>
              <a:off x="1104" y="3744"/>
              <a:ext cx="2304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217" name="Line 49"/>
            <p:cNvSpPr>
              <a:spLocks noChangeShapeType="1"/>
            </p:cNvSpPr>
            <p:nvPr/>
          </p:nvSpPr>
          <p:spPr bwMode="auto">
            <a:xfrm>
              <a:off x="1104" y="1824"/>
              <a:ext cx="2304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912813" y="2133600"/>
            <a:ext cx="4649787" cy="4038600"/>
            <a:chOff x="1104" y="1200"/>
            <a:chExt cx="2929" cy="2544"/>
          </a:xfrm>
        </p:grpSpPr>
        <p:sp>
          <p:nvSpPr>
            <p:cNvPr id="8210" name="Line 54"/>
            <p:cNvSpPr>
              <a:spLocks noChangeShapeType="1"/>
            </p:cNvSpPr>
            <p:nvPr/>
          </p:nvSpPr>
          <p:spPr bwMode="auto">
            <a:xfrm>
              <a:off x="4032" y="1200"/>
              <a:ext cx="1" cy="192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211" name="Line 55"/>
            <p:cNvSpPr>
              <a:spLocks noChangeShapeType="1"/>
            </p:cNvSpPr>
            <p:nvPr/>
          </p:nvSpPr>
          <p:spPr bwMode="auto">
            <a:xfrm>
              <a:off x="1728" y="1200"/>
              <a:ext cx="1" cy="192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212" name="Line 52"/>
            <p:cNvSpPr>
              <a:spLocks noChangeShapeType="1"/>
            </p:cNvSpPr>
            <p:nvPr/>
          </p:nvSpPr>
          <p:spPr bwMode="auto">
            <a:xfrm>
              <a:off x="1104" y="1824"/>
              <a:ext cx="1" cy="192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213" name="Line 53"/>
            <p:cNvSpPr>
              <a:spLocks noChangeShapeType="1"/>
            </p:cNvSpPr>
            <p:nvPr/>
          </p:nvSpPr>
          <p:spPr bwMode="auto">
            <a:xfrm>
              <a:off x="3408" y="1824"/>
              <a:ext cx="1" cy="192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33855" name="WordArt 63"/>
          <p:cNvSpPr>
            <a:spLocks noChangeArrowheads="1" noChangeShapeType="1" noTextEdit="1"/>
          </p:cNvSpPr>
          <p:nvPr/>
        </p:nvSpPr>
        <p:spPr bwMode="auto">
          <a:xfrm>
            <a:off x="762000" y="685800"/>
            <a:ext cx="3200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05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0" cap="none" spc="0" normalizeH="0" baseline="0" noProof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uLnTx/>
              <a:uFillTx/>
              <a:latin typeface="Times New Roman"/>
              <a:cs typeface="Times New Roman"/>
            </a:endParaRPr>
          </a:p>
        </p:txBody>
      </p:sp>
      <p:grpSp>
        <p:nvGrpSpPr>
          <p:cNvPr id="6" name="Group 70"/>
          <p:cNvGrpSpPr>
            <a:grpSpLocks/>
          </p:cNvGrpSpPr>
          <p:nvPr/>
        </p:nvGrpSpPr>
        <p:grpSpPr bwMode="auto">
          <a:xfrm>
            <a:off x="304800" y="1752600"/>
            <a:ext cx="5943600" cy="4770438"/>
            <a:chOff x="768" y="1008"/>
            <a:chExt cx="3744" cy="3005"/>
          </a:xfrm>
        </p:grpSpPr>
        <p:sp>
          <p:nvSpPr>
            <p:cNvPr id="8202" name="Text Box 71"/>
            <p:cNvSpPr txBox="1">
              <a:spLocks noChangeArrowheads="1"/>
            </p:cNvSpPr>
            <p:nvPr/>
          </p:nvSpPr>
          <p:spPr bwMode="auto">
            <a:xfrm>
              <a:off x="1392" y="1008"/>
              <a:ext cx="62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A</a:t>
              </a:r>
            </a:p>
          </p:txBody>
        </p:sp>
        <p:sp>
          <p:nvSpPr>
            <p:cNvPr id="8203" name="Text Box 72"/>
            <p:cNvSpPr txBox="1">
              <a:spLocks noChangeArrowheads="1"/>
            </p:cNvSpPr>
            <p:nvPr/>
          </p:nvSpPr>
          <p:spPr bwMode="auto">
            <a:xfrm>
              <a:off x="4176" y="1008"/>
              <a:ext cx="33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B</a:t>
              </a:r>
            </a:p>
          </p:txBody>
        </p:sp>
        <p:sp>
          <p:nvSpPr>
            <p:cNvPr id="8204" name="Text Box 73"/>
            <p:cNvSpPr txBox="1">
              <a:spLocks noChangeArrowheads="1"/>
            </p:cNvSpPr>
            <p:nvPr/>
          </p:nvSpPr>
          <p:spPr bwMode="auto">
            <a:xfrm>
              <a:off x="3408" y="1728"/>
              <a:ext cx="28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</a:t>
              </a:r>
            </a:p>
          </p:txBody>
        </p:sp>
        <p:sp>
          <p:nvSpPr>
            <p:cNvPr id="8205" name="Text Box 74"/>
            <p:cNvSpPr txBox="1">
              <a:spLocks noChangeArrowheads="1"/>
            </p:cNvSpPr>
            <p:nvPr/>
          </p:nvSpPr>
          <p:spPr bwMode="auto">
            <a:xfrm>
              <a:off x="768" y="1680"/>
              <a:ext cx="28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D</a:t>
              </a:r>
            </a:p>
          </p:txBody>
        </p:sp>
        <p:sp>
          <p:nvSpPr>
            <p:cNvPr id="8206" name="Text Box 75"/>
            <p:cNvSpPr txBox="1">
              <a:spLocks noChangeArrowheads="1"/>
            </p:cNvSpPr>
            <p:nvPr/>
          </p:nvSpPr>
          <p:spPr bwMode="auto">
            <a:xfrm>
              <a:off x="1392" y="2784"/>
              <a:ext cx="28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К</a:t>
              </a:r>
            </a:p>
          </p:txBody>
        </p:sp>
        <p:sp>
          <p:nvSpPr>
            <p:cNvPr id="8207" name="Text Box 76"/>
            <p:cNvSpPr txBox="1">
              <a:spLocks noChangeArrowheads="1"/>
            </p:cNvSpPr>
            <p:nvPr/>
          </p:nvSpPr>
          <p:spPr bwMode="auto">
            <a:xfrm>
              <a:off x="4080" y="2851"/>
              <a:ext cx="28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E</a:t>
              </a:r>
              <a:endPara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208" name="Text Box 77"/>
            <p:cNvSpPr txBox="1">
              <a:spLocks noChangeArrowheads="1"/>
            </p:cNvSpPr>
            <p:nvPr/>
          </p:nvSpPr>
          <p:spPr bwMode="auto">
            <a:xfrm>
              <a:off x="3456" y="3571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F</a:t>
              </a:r>
              <a:endPara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209" name="Text Box 78"/>
            <p:cNvSpPr txBox="1">
              <a:spLocks noChangeArrowheads="1"/>
            </p:cNvSpPr>
            <p:nvPr/>
          </p:nvSpPr>
          <p:spPr bwMode="auto">
            <a:xfrm>
              <a:off x="768" y="3552"/>
              <a:ext cx="28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L</a:t>
              </a:r>
              <a:endPara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203312" y="100905"/>
            <a:ext cx="774075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РЕБРА - отрезки </a:t>
            </a:r>
            <a:endParaRPr kumimoji="0" lang="ru-RU" sz="5400" b="1" i="0" u="none" strike="noStrike" kern="1200" cap="none" spc="0" normalizeH="0" baseline="0" noProof="0" dirty="0">
              <a:ln w="11430"/>
              <a:solidFill>
                <a:srgbClr val="8000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477000" y="3886200"/>
            <a:ext cx="1467068" cy="16312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0" b="1" i="0" u="none" strike="noStrike" kern="1200" cap="none" spc="0" normalizeH="0" baseline="0" noProof="0" dirty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9608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991" y="86915"/>
            <a:ext cx="8899115" cy="608807"/>
          </a:xfrm>
        </p:spPr>
        <p:txBody>
          <a:bodyPr/>
          <a:lstStyle/>
          <a:p>
            <a:pPr algn="ctr" eaLnBrk="1" hangingPunct="1"/>
            <a:r>
              <a:rPr lang="ru-RU" sz="3000" b="1" dirty="0" smtClean="0">
                <a:solidFill>
                  <a:srgbClr val="FF0000"/>
                </a:solidFill>
              </a:rPr>
              <a:t>Измерения прямоугольного параллелепипеда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6991" y="751682"/>
            <a:ext cx="4700972" cy="6030118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None/>
            </a:pPr>
            <a:r>
              <a:rPr lang="ru-RU" sz="4000" b="1" dirty="0" smtClean="0"/>
              <a:t>Измерения прямоугольного параллелепипеда </a:t>
            </a:r>
            <a:r>
              <a:rPr lang="ru-RU" sz="4400" b="1" dirty="0" smtClean="0"/>
              <a:t>– это длины трех ребер, исходящих из одной вершины:</a:t>
            </a:r>
          </a:p>
          <a:p>
            <a:pPr marL="0" indent="0" algn="ctr" eaLnBrk="1" hangingPunct="1">
              <a:buNone/>
            </a:pPr>
            <a:r>
              <a:rPr lang="ru-RU" sz="4400" b="1" dirty="0"/>
              <a:t>а</a:t>
            </a:r>
            <a:r>
              <a:rPr lang="ru-RU" sz="4400" b="1" dirty="0" smtClean="0"/>
              <a:t> – длина;</a:t>
            </a:r>
          </a:p>
          <a:p>
            <a:pPr marL="0" indent="0" algn="ctr" eaLnBrk="1" hangingPunct="1">
              <a:buNone/>
            </a:pPr>
            <a:r>
              <a:rPr lang="ru-RU" sz="4400" b="1" dirty="0" smtClean="0"/>
              <a:t>в - ширина;</a:t>
            </a:r>
          </a:p>
          <a:p>
            <a:pPr marL="0" indent="0" algn="ctr" eaLnBrk="1" hangingPunct="1">
              <a:buNone/>
            </a:pPr>
            <a:r>
              <a:rPr lang="ru-RU" sz="4400" b="1" dirty="0"/>
              <a:t>с</a:t>
            </a:r>
            <a:r>
              <a:rPr lang="ru-RU" sz="4400" b="1" dirty="0" smtClean="0"/>
              <a:t> – высота.</a:t>
            </a:r>
          </a:p>
          <a:p>
            <a:pPr marL="0" indent="0" algn="ctr" eaLnBrk="1" hangingPunct="1">
              <a:buNone/>
            </a:pPr>
            <a:endParaRPr lang="ru-RU" sz="4400" b="1" dirty="0" smtClean="0"/>
          </a:p>
        </p:txBody>
      </p:sp>
      <p:sp>
        <p:nvSpPr>
          <p:cNvPr id="14" name="Куб 13"/>
          <p:cNvSpPr/>
          <p:nvPr/>
        </p:nvSpPr>
        <p:spPr>
          <a:xfrm>
            <a:off x="5143500" y="1464469"/>
            <a:ext cx="3571875" cy="4679156"/>
          </a:xfrm>
          <a:prstGeom prst="cub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5143500" y="5286375"/>
            <a:ext cx="857250" cy="85725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072188" y="5286375"/>
            <a:ext cx="2713037" cy="1588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4143375" y="3357563"/>
            <a:ext cx="3857625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143500" y="6143625"/>
            <a:ext cx="27146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7858125" y="5286375"/>
            <a:ext cx="857250" cy="8572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5929312" y="4214813"/>
            <a:ext cx="38576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248275" y="6000750"/>
            <a:ext cx="2181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600" dirty="0">
                <a:solidFill>
                  <a:srgbClr val="FF0000"/>
                </a:solidFill>
              </a:rPr>
              <a:t>д</a:t>
            </a:r>
            <a:r>
              <a:rPr lang="ru-RU" sz="3600" dirty="0" smtClean="0">
                <a:solidFill>
                  <a:srgbClr val="FF0000"/>
                </a:solidFill>
              </a:rPr>
              <a:t>лина -а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 rot="-2791601">
            <a:off x="7538337" y="5582990"/>
            <a:ext cx="183194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dirty="0" smtClean="0">
                <a:solidFill>
                  <a:srgbClr val="FF0000"/>
                </a:solidFill>
              </a:rPr>
              <a:t>Ширина-в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rot="-5400000">
            <a:off x="6064250" y="3722688"/>
            <a:ext cx="29289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400" dirty="0">
                <a:solidFill>
                  <a:srgbClr val="FF0000"/>
                </a:solidFill>
              </a:rPr>
              <a:t>в</a:t>
            </a:r>
            <a:r>
              <a:rPr lang="ru-RU" sz="4400" dirty="0" smtClean="0">
                <a:solidFill>
                  <a:srgbClr val="FF0000"/>
                </a:solidFill>
              </a:rPr>
              <a:t>ысота - с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92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5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077200" cy="114300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Построение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прямоугольного параллелепипеда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30"/>
          <a:stretch/>
        </p:blipFill>
        <p:spPr bwMode="auto">
          <a:xfrm>
            <a:off x="1126435" y="1922740"/>
            <a:ext cx="6188765" cy="480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76400" y="4191000"/>
            <a:ext cx="3352800" cy="1676400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676400" y="3048000"/>
            <a:ext cx="1143000" cy="1143000"/>
          </a:xfrm>
          <a:prstGeom prst="line">
            <a:avLst/>
          </a:prstGeom>
          <a:ln w="508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5004352" y="3048000"/>
            <a:ext cx="1143000" cy="1143000"/>
          </a:xfrm>
          <a:prstGeom prst="line">
            <a:avLst/>
          </a:prstGeom>
          <a:ln w="508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819400" y="3048000"/>
            <a:ext cx="3327952" cy="0"/>
          </a:xfrm>
          <a:prstGeom prst="line">
            <a:avLst/>
          </a:prstGeom>
          <a:ln w="508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147352" y="3048000"/>
            <a:ext cx="0" cy="1752600"/>
          </a:xfrm>
          <a:prstGeom prst="line">
            <a:avLst/>
          </a:prstGeom>
          <a:ln w="508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5029200" y="4724400"/>
            <a:ext cx="1143000" cy="1143000"/>
          </a:xfrm>
          <a:prstGeom prst="line">
            <a:avLst/>
          </a:prstGeom>
          <a:ln w="508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819400" y="3048000"/>
            <a:ext cx="0" cy="1676400"/>
          </a:xfrm>
          <a:prstGeom prst="line">
            <a:avLst/>
          </a:prstGeom>
          <a:ln w="50800">
            <a:solidFill>
              <a:srgbClr val="80008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1676400" y="4800600"/>
            <a:ext cx="1143000" cy="1066800"/>
          </a:xfrm>
          <a:prstGeom prst="line">
            <a:avLst/>
          </a:prstGeom>
          <a:ln w="50800">
            <a:solidFill>
              <a:srgbClr val="80008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819400" y="4724400"/>
            <a:ext cx="3327952" cy="0"/>
          </a:xfrm>
          <a:prstGeom prst="line">
            <a:avLst/>
          </a:prstGeom>
          <a:ln w="50800">
            <a:solidFill>
              <a:srgbClr val="80008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4" name="Прямоугольник 11263"/>
          <p:cNvSpPr/>
          <p:nvPr/>
        </p:nvSpPr>
        <p:spPr>
          <a:xfrm>
            <a:off x="1126435" y="5867400"/>
            <a:ext cx="549965" cy="685800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0000"/>
                </a:solidFill>
              </a:rPr>
              <a:t>А</a:t>
            </a:r>
            <a:endParaRPr lang="ru-RU" sz="40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147352" y="2362200"/>
            <a:ext cx="957469" cy="685800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</a:rPr>
              <a:t>C</a:t>
            </a:r>
            <a:r>
              <a:rPr lang="ru-RU" sz="4000" b="1" baseline="-25000" dirty="0" smtClean="0">
                <a:solidFill>
                  <a:srgbClr val="000000"/>
                </a:solidFill>
              </a:rPr>
              <a:t>1</a:t>
            </a:r>
            <a:endParaRPr lang="ru-RU" sz="40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276021" y="5705061"/>
            <a:ext cx="549965" cy="685800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0000"/>
                </a:solidFill>
              </a:rPr>
              <a:t>В</a:t>
            </a:r>
            <a:endParaRPr lang="ru-RU" sz="40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187108" y="4457700"/>
            <a:ext cx="549965" cy="685800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0000"/>
                </a:solidFill>
              </a:rPr>
              <a:t>С</a:t>
            </a:r>
            <a:endParaRPr lang="ru-RU" sz="40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839278" y="4800600"/>
            <a:ext cx="549965" cy="685800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</a:rPr>
              <a:t>D</a:t>
            </a:r>
            <a:endParaRPr lang="ru-RU" sz="40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35525" y="2282205"/>
            <a:ext cx="957469" cy="685800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</a:rPr>
              <a:t>D</a:t>
            </a:r>
            <a:r>
              <a:rPr lang="ru-RU" sz="4000" b="1" baseline="-25000" dirty="0" smtClean="0">
                <a:solidFill>
                  <a:srgbClr val="000000"/>
                </a:solidFill>
              </a:rPr>
              <a:t>1</a:t>
            </a:r>
            <a:endParaRPr lang="ru-RU" sz="40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838200" y="3657600"/>
            <a:ext cx="957469" cy="685800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0000"/>
                </a:solidFill>
              </a:rPr>
              <a:t>А</a:t>
            </a:r>
            <a:r>
              <a:rPr lang="ru-RU" sz="4000" b="1" baseline="-25000" dirty="0" smtClean="0">
                <a:solidFill>
                  <a:srgbClr val="000000"/>
                </a:solidFill>
              </a:rPr>
              <a:t>1</a:t>
            </a:r>
            <a:endParaRPr lang="ru-RU" sz="40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4315240" y="3485322"/>
            <a:ext cx="957469" cy="685800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0000"/>
                </a:solidFill>
              </a:rPr>
              <a:t>В</a:t>
            </a:r>
            <a:r>
              <a:rPr lang="ru-RU" sz="4000" b="1" baseline="-25000" dirty="0" smtClean="0">
                <a:solidFill>
                  <a:srgbClr val="000000"/>
                </a:solidFill>
              </a:rPr>
              <a:t>1</a:t>
            </a:r>
            <a:endParaRPr lang="ru-RU" sz="4000" b="1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52400"/>
            <a:ext cx="3822700" cy="212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37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126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9811" y="103918"/>
            <a:ext cx="8229240" cy="376849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Проверь себя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2369" y="605279"/>
            <a:ext cx="8898902" cy="610660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3600" b="1" dirty="0" smtClean="0"/>
              <a:t>Прямоугольный параллелепипед </a:t>
            </a:r>
          </a:p>
          <a:p>
            <a:pPr marL="114300" indent="0" algn="ctr">
              <a:lnSpc>
                <a:spcPct val="100000"/>
              </a:lnSpc>
              <a:buNone/>
            </a:pPr>
            <a:r>
              <a:rPr lang="en-US" sz="3600" dirty="0" smtClean="0"/>
              <a:t> ABCD A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B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C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D</a:t>
            </a:r>
            <a:r>
              <a:rPr lang="en-US" sz="3600" baseline="-25000" dirty="0" smtClean="0"/>
              <a:t>1 </a:t>
            </a:r>
            <a:endParaRPr lang="ru-RU" sz="3600" baseline="-25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sz="3600" b="1" i="1" dirty="0" smtClean="0"/>
              <a:t>Вершины:</a:t>
            </a:r>
            <a:r>
              <a:rPr lang="ru-RU" sz="3600" dirty="0" smtClean="0"/>
              <a:t> А, </a:t>
            </a:r>
            <a:r>
              <a:rPr lang="ru-RU" sz="3600" dirty="0" smtClean="0"/>
              <a:t> В,  С,  </a:t>
            </a:r>
            <a:r>
              <a:rPr lang="en-US" sz="3600" dirty="0" smtClean="0"/>
              <a:t>D</a:t>
            </a:r>
            <a:r>
              <a:rPr lang="ru-RU" sz="3600" dirty="0" smtClean="0"/>
              <a:t>, </a:t>
            </a:r>
            <a:r>
              <a:rPr lang="ru-RU" sz="3600" dirty="0" smtClean="0"/>
              <a:t> </a:t>
            </a:r>
            <a:r>
              <a:rPr lang="en-US" sz="3600" dirty="0" smtClean="0">
                <a:solidFill>
                  <a:prstClr val="black"/>
                </a:solidFill>
              </a:rPr>
              <a:t>A</a:t>
            </a:r>
            <a:r>
              <a:rPr lang="en-US" sz="3600" baseline="-25000" dirty="0" smtClean="0">
                <a:solidFill>
                  <a:prstClr val="black"/>
                </a:solidFill>
              </a:rPr>
              <a:t>1</a:t>
            </a:r>
            <a:r>
              <a:rPr lang="ru-RU" sz="3600" dirty="0" smtClean="0">
                <a:solidFill>
                  <a:prstClr val="black"/>
                </a:solidFill>
              </a:rPr>
              <a:t>,  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smtClean="0">
                <a:solidFill>
                  <a:prstClr val="black"/>
                </a:solidFill>
              </a:rPr>
              <a:t>B</a:t>
            </a:r>
            <a:r>
              <a:rPr lang="en-US" sz="3600" baseline="-25000" dirty="0" smtClean="0">
                <a:solidFill>
                  <a:prstClr val="black"/>
                </a:solidFill>
              </a:rPr>
              <a:t>1</a:t>
            </a:r>
            <a:r>
              <a:rPr lang="ru-RU" sz="3600" baseline="-25000" dirty="0" smtClean="0">
                <a:solidFill>
                  <a:prstClr val="black"/>
                </a:solidFill>
              </a:rPr>
              <a:t>, </a:t>
            </a:r>
            <a:r>
              <a:rPr lang="en-US" sz="3600" dirty="0" smtClean="0">
                <a:solidFill>
                  <a:prstClr val="black"/>
                </a:solidFill>
              </a:rPr>
              <a:t> C</a:t>
            </a:r>
            <a:r>
              <a:rPr lang="en-US" sz="3600" baseline="-25000" dirty="0" smtClean="0">
                <a:solidFill>
                  <a:prstClr val="black"/>
                </a:solidFill>
              </a:rPr>
              <a:t>1</a:t>
            </a:r>
            <a:r>
              <a:rPr lang="ru-RU" sz="3600" smtClean="0">
                <a:solidFill>
                  <a:prstClr val="black"/>
                </a:solidFill>
              </a:rPr>
              <a:t>,  </a:t>
            </a:r>
            <a:r>
              <a:rPr lang="en-US" sz="3600" smtClean="0">
                <a:solidFill>
                  <a:prstClr val="black"/>
                </a:solidFill>
              </a:rPr>
              <a:t>D</a:t>
            </a:r>
            <a:r>
              <a:rPr lang="en-US" sz="3600" baseline="-25000" smtClean="0">
                <a:solidFill>
                  <a:prstClr val="black"/>
                </a:solidFill>
              </a:rPr>
              <a:t>1 </a:t>
            </a:r>
            <a:endParaRPr lang="ru-RU" sz="3600" baseline="-25000" dirty="0" smtClean="0">
              <a:solidFill>
                <a:prstClr val="black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3600" b="1" i="1" dirty="0" smtClean="0">
                <a:solidFill>
                  <a:prstClr val="black"/>
                </a:solidFill>
              </a:rPr>
              <a:t>Рёбра</a:t>
            </a:r>
            <a:r>
              <a:rPr lang="ru-RU" sz="3600" dirty="0" smtClean="0">
                <a:solidFill>
                  <a:prstClr val="black"/>
                </a:solidFill>
              </a:rPr>
              <a:t>: АВ</a:t>
            </a:r>
            <a:r>
              <a:rPr lang="ru-RU" sz="3600" dirty="0" smtClean="0">
                <a:solidFill>
                  <a:prstClr val="black"/>
                </a:solidFill>
              </a:rPr>
              <a:t>, </a:t>
            </a:r>
            <a:r>
              <a:rPr lang="ru-RU" sz="3600" dirty="0" smtClean="0">
                <a:solidFill>
                  <a:prstClr val="black"/>
                </a:solidFill>
              </a:rPr>
              <a:t> ВС,  </a:t>
            </a:r>
            <a:r>
              <a:rPr lang="ru-RU" sz="3600" dirty="0" smtClean="0">
                <a:solidFill>
                  <a:prstClr val="black"/>
                </a:solidFill>
              </a:rPr>
              <a:t>С</a:t>
            </a:r>
            <a:r>
              <a:rPr lang="en-US" sz="3600" dirty="0" smtClean="0">
                <a:solidFill>
                  <a:prstClr val="black"/>
                </a:solidFill>
              </a:rPr>
              <a:t>D</a:t>
            </a:r>
            <a:r>
              <a:rPr lang="ru-RU" sz="3600" dirty="0" smtClean="0">
                <a:solidFill>
                  <a:prstClr val="black"/>
                </a:solidFill>
              </a:rPr>
              <a:t>, </a:t>
            </a:r>
            <a:r>
              <a:rPr lang="ru-RU" sz="3600" dirty="0" smtClean="0">
                <a:solidFill>
                  <a:prstClr val="black"/>
                </a:solidFill>
              </a:rPr>
              <a:t>  </a:t>
            </a:r>
            <a:r>
              <a:rPr lang="en-US" sz="3600" dirty="0" smtClean="0">
                <a:solidFill>
                  <a:prstClr val="black"/>
                </a:solidFill>
              </a:rPr>
              <a:t>D</a:t>
            </a:r>
            <a:r>
              <a:rPr lang="ru-RU" sz="3600" dirty="0" smtClean="0">
                <a:solidFill>
                  <a:prstClr val="black"/>
                </a:solidFill>
              </a:rPr>
              <a:t>А, </a:t>
            </a:r>
            <a:r>
              <a:rPr lang="ru-RU" sz="3600" dirty="0" smtClean="0">
                <a:solidFill>
                  <a:prstClr val="black"/>
                </a:solidFill>
              </a:rPr>
              <a:t>  </a:t>
            </a:r>
            <a:r>
              <a:rPr lang="en-US" sz="3600" dirty="0" smtClean="0">
                <a:solidFill>
                  <a:prstClr val="black"/>
                </a:solidFill>
              </a:rPr>
              <a:t>A</a:t>
            </a:r>
            <a:r>
              <a:rPr lang="en-US" sz="3600" baseline="-25000" dirty="0" smtClean="0">
                <a:solidFill>
                  <a:prstClr val="black"/>
                </a:solidFill>
              </a:rPr>
              <a:t>1</a:t>
            </a:r>
            <a:r>
              <a:rPr lang="en-US" sz="3600" dirty="0" smtClean="0">
                <a:solidFill>
                  <a:prstClr val="black"/>
                </a:solidFill>
              </a:rPr>
              <a:t>B</a:t>
            </a:r>
            <a:r>
              <a:rPr lang="en-US" sz="3600" baseline="-25000" dirty="0" smtClean="0">
                <a:solidFill>
                  <a:prstClr val="black"/>
                </a:solidFill>
              </a:rPr>
              <a:t>1</a:t>
            </a:r>
            <a:r>
              <a:rPr lang="ru-RU" sz="3600" baseline="-25000" dirty="0" smtClean="0">
                <a:solidFill>
                  <a:prstClr val="black"/>
                </a:solidFill>
              </a:rPr>
              <a:t>,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ru-RU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smtClean="0">
                <a:solidFill>
                  <a:prstClr val="black"/>
                </a:solidFill>
              </a:rPr>
              <a:t>B</a:t>
            </a:r>
            <a:r>
              <a:rPr lang="en-US" sz="3600" baseline="-25000" dirty="0" smtClean="0">
                <a:solidFill>
                  <a:prstClr val="black"/>
                </a:solidFill>
              </a:rPr>
              <a:t>1 </a:t>
            </a:r>
            <a:r>
              <a:rPr lang="en-US" sz="3600" dirty="0" smtClean="0">
                <a:solidFill>
                  <a:prstClr val="black"/>
                </a:solidFill>
              </a:rPr>
              <a:t>C</a:t>
            </a:r>
            <a:r>
              <a:rPr lang="en-US" sz="3600" baseline="-25000" dirty="0" smtClean="0">
                <a:solidFill>
                  <a:prstClr val="black"/>
                </a:solidFill>
              </a:rPr>
              <a:t>1</a:t>
            </a:r>
            <a:r>
              <a:rPr lang="ru-RU" sz="3600" baseline="-25000" dirty="0" smtClean="0">
                <a:solidFill>
                  <a:prstClr val="black"/>
                </a:solidFill>
              </a:rPr>
              <a:t>,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ru-RU" sz="3600" dirty="0" smtClean="0">
                <a:solidFill>
                  <a:prstClr val="black"/>
                </a:solidFill>
              </a:rPr>
              <a:t>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>
                <a:solidFill>
                  <a:prstClr val="black"/>
                </a:solidFill>
              </a:rPr>
              <a:t>C</a:t>
            </a:r>
            <a:r>
              <a:rPr lang="en-US" sz="3600" baseline="-25000" dirty="0" smtClean="0">
                <a:solidFill>
                  <a:prstClr val="black"/>
                </a:solidFill>
              </a:rPr>
              <a:t>1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smtClean="0">
                <a:solidFill>
                  <a:prstClr val="black"/>
                </a:solidFill>
              </a:rPr>
              <a:t>D</a:t>
            </a:r>
            <a:r>
              <a:rPr lang="en-US" sz="3600" baseline="-25000" dirty="0" smtClean="0">
                <a:solidFill>
                  <a:prstClr val="black"/>
                </a:solidFill>
              </a:rPr>
              <a:t>1</a:t>
            </a:r>
            <a:r>
              <a:rPr lang="ru-RU" sz="3600" baseline="-25000" dirty="0" smtClean="0">
                <a:solidFill>
                  <a:prstClr val="black"/>
                </a:solidFill>
              </a:rPr>
              <a:t>, </a:t>
            </a:r>
            <a:r>
              <a:rPr lang="en-US" sz="3600" dirty="0" smtClean="0"/>
              <a:t> </a:t>
            </a:r>
            <a:r>
              <a:rPr lang="ru-RU" sz="3600" dirty="0" smtClean="0"/>
              <a:t>  </a:t>
            </a:r>
            <a:r>
              <a:rPr lang="en-US" sz="3600" dirty="0" smtClean="0"/>
              <a:t>A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D</a:t>
            </a:r>
            <a:r>
              <a:rPr lang="en-US" sz="3600" baseline="-25000" dirty="0" smtClean="0"/>
              <a:t>1</a:t>
            </a:r>
            <a:r>
              <a:rPr lang="ru-RU" sz="3600" baseline="-25000" dirty="0" smtClean="0"/>
              <a:t>,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ru-RU" sz="3600" dirty="0" smtClean="0">
                <a:solidFill>
                  <a:prstClr val="black"/>
                </a:solidFill>
              </a:rPr>
              <a:t>  А</a:t>
            </a:r>
            <a:r>
              <a:rPr lang="en-US" sz="3600" dirty="0" smtClean="0">
                <a:solidFill>
                  <a:prstClr val="black"/>
                </a:solidFill>
              </a:rPr>
              <a:t>A</a:t>
            </a:r>
            <a:r>
              <a:rPr lang="en-US" sz="3600" baseline="-25000" dirty="0" smtClean="0">
                <a:solidFill>
                  <a:prstClr val="black"/>
                </a:solidFill>
              </a:rPr>
              <a:t>1</a:t>
            </a:r>
            <a:r>
              <a:rPr lang="ru-RU" sz="3600" dirty="0" smtClean="0">
                <a:solidFill>
                  <a:prstClr val="black"/>
                </a:solidFill>
              </a:rPr>
              <a:t>,   В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smtClean="0">
                <a:solidFill>
                  <a:prstClr val="black"/>
                </a:solidFill>
              </a:rPr>
              <a:t>B</a:t>
            </a:r>
            <a:r>
              <a:rPr lang="en-US" sz="3600" baseline="-25000" dirty="0" smtClean="0">
                <a:solidFill>
                  <a:prstClr val="black"/>
                </a:solidFill>
              </a:rPr>
              <a:t>1</a:t>
            </a:r>
            <a:r>
              <a:rPr lang="ru-RU" sz="3600" dirty="0" smtClean="0">
                <a:solidFill>
                  <a:prstClr val="black"/>
                </a:solidFill>
              </a:rPr>
              <a:t>, </a:t>
            </a:r>
            <a:r>
              <a:rPr lang="ru-RU" sz="3600" dirty="0" smtClean="0">
                <a:solidFill>
                  <a:prstClr val="black"/>
                </a:solidFill>
              </a:rPr>
              <a:t>  С</a:t>
            </a:r>
            <a:r>
              <a:rPr lang="en-US" sz="3600" dirty="0" smtClean="0">
                <a:solidFill>
                  <a:prstClr val="black"/>
                </a:solidFill>
              </a:rPr>
              <a:t>C</a:t>
            </a:r>
            <a:r>
              <a:rPr lang="en-US" sz="3600" baseline="-25000" dirty="0" smtClean="0">
                <a:solidFill>
                  <a:prstClr val="black"/>
                </a:solidFill>
              </a:rPr>
              <a:t>1</a:t>
            </a:r>
            <a:r>
              <a:rPr lang="ru-RU" sz="3600" dirty="0" smtClean="0">
                <a:solidFill>
                  <a:prstClr val="black"/>
                </a:solidFill>
              </a:rPr>
              <a:t>,   </a:t>
            </a:r>
            <a:r>
              <a:rPr lang="en-US" sz="3600" dirty="0" smtClean="0">
                <a:solidFill>
                  <a:prstClr val="black"/>
                </a:solidFill>
              </a:rPr>
              <a:t>DD</a:t>
            </a:r>
            <a:r>
              <a:rPr lang="en-US" sz="3600" baseline="-25000" dirty="0" smtClean="0">
                <a:solidFill>
                  <a:prstClr val="black"/>
                </a:solidFill>
              </a:rPr>
              <a:t>1 </a:t>
            </a:r>
            <a:endParaRPr lang="en-US" sz="3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sz="3600" b="1" i="1" dirty="0" smtClean="0"/>
              <a:t>Грани: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smtClean="0">
                <a:solidFill>
                  <a:prstClr val="black"/>
                </a:solidFill>
              </a:rPr>
              <a:t>ABCD</a:t>
            </a:r>
            <a:r>
              <a:rPr lang="ru-RU" sz="3600" dirty="0" smtClean="0">
                <a:solidFill>
                  <a:prstClr val="black"/>
                </a:solidFill>
              </a:rPr>
              <a:t>,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ru-RU" sz="3600" dirty="0" smtClean="0">
                <a:solidFill>
                  <a:prstClr val="black"/>
                </a:solidFill>
              </a:rPr>
              <a:t> </a:t>
            </a:r>
            <a:r>
              <a:rPr lang="ru-RU" sz="3600" dirty="0" smtClean="0">
                <a:solidFill>
                  <a:prstClr val="black"/>
                </a:solidFill>
              </a:rPr>
              <a:t>  </a:t>
            </a:r>
            <a:r>
              <a:rPr lang="en-US" sz="3600" dirty="0" smtClean="0">
                <a:solidFill>
                  <a:prstClr val="black"/>
                </a:solidFill>
              </a:rPr>
              <a:t>A</a:t>
            </a:r>
            <a:r>
              <a:rPr lang="en-US" sz="3600" baseline="-25000" dirty="0" smtClean="0">
                <a:solidFill>
                  <a:prstClr val="black"/>
                </a:solidFill>
              </a:rPr>
              <a:t>1</a:t>
            </a:r>
            <a:r>
              <a:rPr lang="en-US" sz="3600" dirty="0" smtClean="0">
                <a:solidFill>
                  <a:prstClr val="black"/>
                </a:solidFill>
              </a:rPr>
              <a:t>B</a:t>
            </a:r>
            <a:r>
              <a:rPr lang="en-US" sz="3600" baseline="-25000" dirty="0" smtClean="0">
                <a:solidFill>
                  <a:prstClr val="black"/>
                </a:solidFill>
              </a:rPr>
              <a:t>1</a:t>
            </a:r>
            <a:r>
              <a:rPr lang="en-US" sz="3600" dirty="0" smtClean="0">
                <a:solidFill>
                  <a:prstClr val="black"/>
                </a:solidFill>
              </a:rPr>
              <a:t>C</a:t>
            </a:r>
            <a:r>
              <a:rPr lang="en-US" sz="3600" baseline="-25000" dirty="0" smtClean="0">
                <a:solidFill>
                  <a:prstClr val="black"/>
                </a:solidFill>
              </a:rPr>
              <a:t>1</a:t>
            </a:r>
            <a:r>
              <a:rPr lang="en-US" sz="3600" dirty="0" smtClean="0">
                <a:solidFill>
                  <a:prstClr val="black"/>
                </a:solidFill>
              </a:rPr>
              <a:t>D</a:t>
            </a:r>
            <a:r>
              <a:rPr lang="en-US" sz="3600" baseline="-25000" dirty="0" smtClean="0">
                <a:solidFill>
                  <a:prstClr val="black"/>
                </a:solidFill>
              </a:rPr>
              <a:t>1</a:t>
            </a:r>
            <a:r>
              <a:rPr lang="ru-RU" sz="3600" baseline="-25000" dirty="0" smtClean="0">
                <a:solidFill>
                  <a:prstClr val="black"/>
                </a:solidFill>
              </a:rPr>
              <a:t>,</a:t>
            </a:r>
            <a:r>
              <a:rPr lang="en-US" sz="3600" baseline="-25000" dirty="0" smtClean="0">
                <a:solidFill>
                  <a:prstClr val="black"/>
                </a:solidFill>
              </a:rPr>
              <a:t> </a:t>
            </a:r>
            <a:r>
              <a:rPr lang="ru-RU" sz="3600" baseline="-25000" dirty="0" smtClean="0">
                <a:solidFill>
                  <a:prstClr val="black"/>
                </a:solidFill>
              </a:rPr>
              <a:t>                     </a:t>
            </a:r>
            <a:r>
              <a:rPr lang="en-US" sz="3600" dirty="0" smtClean="0">
                <a:solidFill>
                  <a:prstClr val="black"/>
                </a:solidFill>
              </a:rPr>
              <a:t>AA</a:t>
            </a:r>
            <a:r>
              <a:rPr lang="en-US" sz="3600" baseline="-25000" dirty="0" smtClean="0">
                <a:solidFill>
                  <a:prstClr val="black"/>
                </a:solidFill>
              </a:rPr>
              <a:t>1</a:t>
            </a:r>
            <a:r>
              <a:rPr lang="en-US" sz="3600" dirty="0" smtClean="0">
                <a:solidFill>
                  <a:prstClr val="black"/>
                </a:solidFill>
              </a:rPr>
              <a:t>D</a:t>
            </a:r>
            <a:r>
              <a:rPr lang="en-US" sz="3600" baseline="-25000" dirty="0" smtClean="0">
                <a:solidFill>
                  <a:prstClr val="black"/>
                </a:solidFill>
              </a:rPr>
              <a:t>1</a:t>
            </a:r>
            <a:r>
              <a:rPr lang="en-US" sz="3600" dirty="0" smtClean="0">
                <a:solidFill>
                  <a:prstClr val="black"/>
                </a:solidFill>
              </a:rPr>
              <a:t>D</a:t>
            </a:r>
            <a:r>
              <a:rPr lang="ru-RU" sz="3600" dirty="0" smtClean="0">
                <a:solidFill>
                  <a:prstClr val="black"/>
                </a:solidFill>
              </a:rPr>
              <a:t>,    </a:t>
            </a:r>
            <a:r>
              <a:rPr lang="en-US" sz="3600" dirty="0" smtClean="0">
                <a:solidFill>
                  <a:prstClr val="black"/>
                </a:solidFill>
              </a:rPr>
              <a:t>BB</a:t>
            </a:r>
            <a:r>
              <a:rPr lang="en-US" sz="3600" baseline="-25000" dirty="0" smtClean="0">
                <a:solidFill>
                  <a:prstClr val="black"/>
                </a:solidFill>
              </a:rPr>
              <a:t>1</a:t>
            </a:r>
            <a:r>
              <a:rPr lang="en-US" sz="3600" dirty="0" smtClean="0">
                <a:solidFill>
                  <a:prstClr val="black"/>
                </a:solidFill>
              </a:rPr>
              <a:t>C</a:t>
            </a:r>
            <a:r>
              <a:rPr lang="en-US" sz="3600" baseline="-25000" dirty="0" smtClean="0">
                <a:solidFill>
                  <a:prstClr val="black"/>
                </a:solidFill>
              </a:rPr>
              <a:t>1</a:t>
            </a:r>
            <a:r>
              <a:rPr lang="en-US" sz="3600" dirty="0" smtClean="0">
                <a:solidFill>
                  <a:prstClr val="black"/>
                </a:solidFill>
              </a:rPr>
              <a:t>C</a:t>
            </a:r>
            <a:r>
              <a:rPr lang="ru-RU" sz="3600" dirty="0" smtClean="0">
                <a:solidFill>
                  <a:prstClr val="black"/>
                </a:solidFill>
              </a:rPr>
              <a:t>, </a:t>
            </a:r>
            <a:r>
              <a:rPr lang="ru-RU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ru-RU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smtClean="0">
                <a:solidFill>
                  <a:prstClr val="black"/>
                </a:solidFill>
              </a:rPr>
              <a:t>A A</a:t>
            </a:r>
            <a:r>
              <a:rPr lang="en-US" sz="3600" baseline="-25000" dirty="0" smtClean="0">
                <a:solidFill>
                  <a:prstClr val="black"/>
                </a:solidFill>
              </a:rPr>
              <a:t>1</a:t>
            </a:r>
            <a:r>
              <a:rPr lang="en-US" sz="3600" dirty="0" smtClean="0">
                <a:solidFill>
                  <a:prstClr val="black"/>
                </a:solidFill>
              </a:rPr>
              <a:t>B</a:t>
            </a:r>
            <a:r>
              <a:rPr lang="en-US" sz="3600" baseline="-25000" dirty="0" smtClean="0">
                <a:solidFill>
                  <a:prstClr val="black"/>
                </a:solidFill>
              </a:rPr>
              <a:t>1</a:t>
            </a:r>
            <a:r>
              <a:rPr lang="en-US" sz="3600" dirty="0" smtClean="0">
                <a:solidFill>
                  <a:prstClr val="black"/>
                </a:solidFill>
              </a:rPr>
              <a:t>B</a:t>
            </a:r>
            <a:r>
              <a:rPr lang="ru-RU" sz="3600" dirty="0" smtClean="0">
                <a:solidFill>
                  <a:prstClr val="black"/>
                </a:solidFill>
              </a:rPr>
              <a:t>,   </a:t>
            </a:r>
            <a:r>
              <a:rPr lang="en-US" sz="3600" dirty="0" smtClean="0">
                <a:solidFill>
                  <a:prstClr val="black"/>
                </a:solidFill>
              </a:rPr>
              <a:t>DD</a:t>
            </a:r>
            <a:r>
              <a:rPr lang="en-US" sz="3600" baseline="-25000" dirty="0" smtClean="0">
                <a:solidFill>
                  <a:prstClr val="black"/>
                </a:solidFill>
              </a:rPr>
              <a:t>1</a:t>
            </a:r>
            <a:r>
              <a:rPr lang="en-US" sz="3600" dirty="0" smtClean="0">
                <a:solidFill>
                  <a:prstClr val="black"/>
                </a:solidFill>
              </a:rPr>
              <a:t>C</a:t>
            </a:r>
            <a:r>
              <a:rPr lang="en-US" sz="3600" baseline="-25000" dirty="0" smtClean="0">
                <a:solidFill>
                  <a:prstClr val="black"/>
                </a:solidFill>
              </a:rPr>
              <a:t>1</a:t>
            </a:r>
            <a:r>
              <a:rPr lang="en-US" sz="3600" dirty="0" smtClean="0">
                <a:solidFill>
                  <a:prstClr val="black"/>
                </a:solidFill>
              </a:rPr>
              <a:t>C</a:t>
            </a:r>
            <a:endParaRPr lang="en-US" sz="36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239176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b="1" dirty="0" smtClean="0"/>
              <a:t>Найдем длину всех ребер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41987" y="1018095"/>
            <a:ext cx="6122501" cy="576920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Назовите на модели равные ребра.       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По сколько равных ребер имеет параллелепипед?</a:t>
            </a:r>
          </a:p>
          <a:p>
            <a:pPr marL="514350" indent="-514350">
              <a:buFont typeface="+mj-lt"/>
              <a:buAutoNum type="arabicPeriod"/>
            </a:pPr>
            <a:endParaRPr lang="ru-RU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Как определить сумму длин всех ребер?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 </a:t>
            </a:r>
            <a:r>
              <a:rPr lang="ru-RU" sz="3200" dirty="0"/>
              <a:t>Д</a:t>
            </a:r>
            <a:r>
              <a:rPr lang="ru-RU" sz="3200" dirty="0" smtClean="0"/>
              <a:t>лину всех ребер можно вычислить  по формуле </a:t>
            </a:r>
            <a:r>
              <a:rPr lang="ru-RU" sz="3200" b="1" dirty="0" smtClean="0"/>
              <a:t> </a:t>
            </a:r>
          </a:p>
          <a:p>
            <a:pPr marL="0" indent="0">
              <a:buNone/>
            </a:pPr>
            <a:r>
              <a:rPr lang="ru-RU" sz="3200" b="1" dirty="0"/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L=4</a:t>
            </a:r>
            <a:r>
              <a:rPr lang="ru-RU" sz="3600" b="1" dirty="0" smtClean="0">
                <a:solidFill>
                  <a:srgbClr val="C00000"/>
                </a:solidFill>
              </a:rPr>
              <a:t>а + 4в + 4с=4(а + в + с)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7428321" y="2875175"/>
            <a:ext cx="1429269" cy="90176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4</a:t>
            </a:r>
            <a:endParaRPr lang="ru-RU" sz="4000" dirty="0">
              <a:solidFill>
                <a:schemeClr val="tx1"/>
              </a:solidFill>
            </a:endParaRPr>
          </a:p>
        </p:txBody>
      </p: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253044" y="1591495"/>
            <a:ext cx="2374218" cy="1734560"/>
            <a:chOff x="1104" y="1200"/>
            <a:chExt cx="2928" cy="2544"/>
          </a:xfrm>
        </p:grpSpPr>
        <p:sp>
          <p:nvSpPr>
            <p:cNvPr id="8" name="AutoShape 34"/>
            <p:cNvSpPr>
              <a:spLocks noChangeArrowheads="1"/>
            </p:cNvSpPr>
            <p:nvPr/>
          </p:nvSpPr>
          <p:spPr bwMode="auto">
            <a:xfrm>
              <a:off x="1104" y="1200"/>
              <a:ext cx="2928" cy="2544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Freeform 35"/>
            <p:cNvSpPr>
              <a:spLocks/>
            </p:cNvSpPr>
            <p:nvPr/>
          </p:nvSpPr>
          <p:spPr bwMode="auto">
            <a:xfrm>
              <a:off x="1736" y="1208"/>
              <a:ext cx="1" cy="368"/>
            </a:xfrm>
            <a:custGeom>
              <a:avLst/>
              <a:gdLst>
                <a:gd name="T0" fmla="*/ 0 w 1"/>
                <a:gd name="T1" fmla="*/ 0 h 368"/>
                <a:gd name="T2" fmla="*/ 0 w 1"/>
                <a:gd name="T3" fmla="*/ 368 h 368"/>
                <a:gd name="T4" fmla="*/ 0 60000 65536"/>
                <a:gd name="T5" fmla="*/ 0 60000 65536"/>
                <a:gd name="T6" fmla="*/ 0 w 1"/>
                <a:gd name="T7" fmla="*/ 0 h 368"/>
                <a:gd name="T8" fmla="*/ 1 w 1"/>
                <a:gd name="T9" fmla="*/ 368 h 3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8">
                  <a:moveTo>
                    <a:pt x="0" y="0"/>
                  </a:moveTo>
                  <a:lnTo>
                    <a:pt x="0" y="368"/>
                  </a:lnTo>
                </a:path>
              </a:pathLst>
            </a:cu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Line 36"/>
            <p:cNvSpPr>
              <a:spLocks noChangeShapeType="1"/>
            </p:cNvSpPr>
            <p:nvPr/>
          </p:nvSpPr>
          <p:spPr bwMode="auto">
            <a:xfrm>
              <a:off x="1728" y="1728"/>
              <a:ext cx="0" cy="384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Line 37"/>
            <p:cNvSpPr>
              <a:spLocks noChangeShapeType="1"/>
            </p:cNvSpPr>
            <p:nvPr/>
          </p:nvSpPr>
          <p:spPr bwMode="auto">
            <a:xfrm>
              <a:off x="1728" y="2304"/>
              <a:ext cx="0" cy="384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Line 38"/>
            <p:cNvSpPr>
              <a:spLocks noChangeShapeType="1"/>
            </p:cNvSpPr>
            <p:nvPr/>
          </p:nvSpPr>
          <p:spPr bwMode="auto">
            <a:xfrm flipH="1">
              <a:off x="3696" y="3120"/>
              <a:ext cx="33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Line 39"/>
            <p:cNvSpPr>
              <a:spLocks noChangeShapeType="1"/>
            </p:cNvSpPr>
            <p:nvPr/>
          </p:nvSpPr>
          <p:spPr bwMode="auto">
            <a:xfrm flipH="1">
              <a:off x="2928" y="3120"/>
              <a:ext cx="43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Line 40"/>
            <p:cNvSpPr>
              <a:spLocks noChangeShapeType="1"/>
            </p:cNvSpPr>
            <p:nvPr/>
          </p:nvSpPr>
          <p:spPr bwMode="auto">
            <a:xfrm flipH="1">
              <a:off x="2064" y="3120"/>
              <a:ext cx="624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Line 41"/>
            <p:cNvSpPr>
              <a:spLocks noChangeShapeType="1"/>
            </p:cNvSpPr>
            <p:nvPr/>
          </p:nvSpPr>
          <p:spPr bwMode="auto">
            <a:xfrm flipH="1">
              <a:off x="1728" y="3120"/>
              <a:ext cx="144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Freeform 42"/>
            <p:cNvSpPr>
              <a:spLocks/>
            </p:cNvSpPr>
            <p:nvPr/>
          </p:nvSpPr>
          <p:spPr bwMode="auto">
            <a:xfrm>
              <a:off x="1728" y="2832"/>
              <a:ext cx="1" cy="292"/>
            </a:xfrm>
            <a:custGeom>
              <a:avLst/>
              <a:gdLst>
                <a:gd name="T0" fmla="*/ 0 w 1"/>
                <a:gd name="T1" fmla="*/ 0 h 292"/>
                <a:gd name="T2" fmla="*/ 0 w 1"/>
                <a:gd name="T3" fmla="*/ 292 h 292"/>
                <a:gd name="T4" fmla="*/ 0 60000 65536"/>
                <a:gd name="T5" fmla="*/ 0 60000 65536"/>
                <a:gd name="T6" fmla="*/ 0 w 1"/>
                <a:gd name="T7" fmla="*/ 0 h 292"/>
                <a:gd name="T8" fmla="*/ 1 w 1"/>
                <a:gd name="T9" fmla="*/ 292 h 2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92">
                  <a:moveTo>
                    <a:pt x="0" y="0"/>
                  </a:moveTo>
                  <a:lnTo>
                    <a:pt x="0" y="292"/>
                  </a:lnTo>
                </a:path>
              </a:pathLst>
            </a:cu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Line 43"/>
            <p:cNvSpPr>
              <a:spLocks noChangeShapeType="1"/>
            </p:cNvSpPr>
            <p:nvPr/>
          </p:nvSpPr>
          <p:spPr bwMode="auto">
            <a:xfrm flipH="1">
              <a:off x="1440" y="3120"/>
              <a:ext cx="288" cy="288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Line 44"/>
            <p:cNvSpPr>
              <a:spLocks noChangeShapeType="1"/>
            </p:cNvSpPr>
            <p:nvPr/>
          </p:nvSpPr>
          <p:spPr bwMode="auto">
            <a:xfrm flipV="1">
              <a:off x="1104" y="3504"/>
              <a:ext cx="240" cy="24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321548"/>
              </p:ext>
            </p:extLst>
          </p:nvPr>
        </p:nvGraphicFramePr>
        <p:xfrm>
          <a:off x="591389" y="1494736"/>
          <a:ext cx="219959" cy="234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Формула" r:id="rId3" imgW="114102" imgH="114102" progId="Equation.3">
                  <p:embed/>
                </p:oleObj>
              </mc:Choice>
              <mc:Fallback>
                <p:oleObj name="Формула" r:id="rId3" imgW="114102" imgH="114102" progId="Equation.3">
                  <p:embed/>
                  <p:pic>
                    <p:nvPicPr>
                      <p:cNvPr id="50" name="Объект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89" y="1494736"/>
                        <a:ext cx="219959" cy="23449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675595"/>
              </p:ext>
            </p:extLst>
          </p:nvPr>
        </p:nvGraphicFramePr>
        <p:xfrm>
          <a:off x="149935" y="1903448"/>
          <a:ext cx="219959" cy="234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Формула" r:id="rId3" imgW="114102" imgH="114102" progId="Equation.3">
                  <p:embed/>
                </p:oleObj>
              </mc:Choice>
              <mc:Fallback>
                <p:oleObj name="Формула" r:id="rId3" imgW="114102" imgH="114102" progId="Equation.3">
                  <p:embed/>
                  <p:pic>
                    <p:nvPicPr>
                      <p:cNvPr id="19" name="Объект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935" y="1903448"/>
                        <a:ext cx="219959" cy="23449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25495" y="1124743"/>
            <a:ext cx="353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/>
              <a:t>A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439927" y="1140718"/>
            <a:ext cx="353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/>
              <a:t>В</a:t>
            </a:r>
          </a:p>
        </p:txBody>
      </p:sp>
      <p:sp>
        <p:nvSpPr>
          <p:cNvPr id="23" name="Объект 22"/>
          <p:cNvSpPr>
            <a:spLocks noGrp="1"/>
          </p:cNvSpPr>
          <p:nvPr>
            <p:ph sz="half" idx="1"/>
          </p:nvPr>
        </p:nvSpPr>
        <p:spPr>
          <a:xfrm>
            <a:off x="733425" y="3914775"/>
            <a:ext cx="189388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ct val="50000"/>
              </a:spcBef>
              <a:buNone/>
            </a:pPr>
            <a:endParaRPr lang="ru-RU" sz="28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4504" y="3242788"/>
            <a:ext cx="353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F</a:t>
            </a:r>
            <a:endParaRPr lang="ru-RU" sz="28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000839" y="3242788"/>
            <a:ext cx="353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/>
              <a:t>E</a:t>
            </a:r>
            <a:endParaRPr lang="ru-RU" sz="28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574932" y="2678115"/>
            <a:ext cx="353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N</a:t>
            </a:r>
            <a:endParaRPr lang="ru-RU" sz="28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95170" y="1598188"/>
            <a:ext cx="353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D</a:t>
            </a:r>
            <a:endParaRPr lang="ru-RU" sz="28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40220" y="2426679"/>
            <a:ext cx="353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M</a:t>
            </a:r>
            <a:endParaRPr lang="ru-RU" sz="28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177825" y="1788657"/>
            <a:ext cx="353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C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6680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7" y="1415280"/>
            <a:ext cx="8229600" cy="2075633"/>
          </a:xfrm>
        </p:spPr>
        <p:txBody>
          <a:bodyPr/>
          <a:lstStyle/>
          <a:p>
            <a:r>
              <a:rPr lang="ru-RU" sz="3200" dirty="0" smtClean="0"/>
              <a:t>Решить задачу: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4800" b="1" dirty="0"/>
              <a:t>И</a:t>
            </a:r>
            <a:r>
              <a:rPr lang="ru-RU" sz="4800" b="1" dirty="0" smtClean="0"/>
              <a:t>змерения прямоугольного параллелепипеда – </a:t>
            </a:r>
            <a:br>
              <a:rPr lang="ru-RU" sz="4800" b="1" dirty="0" smtClean="0"/>
            </a:br>
            <a:r>
              <a:rPr lang="ru-RU" sz="6000" b="1" dirty="0" smtClean="0"/>
              <a:t>120 см, 25 </a:t>
            </a:r>
            <a:r>
              <a:rPr lang="ru-RU" sz="6000" b="1" dirty="0" err="1" smtClean="0"/>
              <a:t>дм</a:t>
            </a:r>
            <a:r>
              <a:rPr lang="ru-RU" sz="6000" b="1" dirty="0" smtClean="0"/>
              <a:t>, 3м. </a:t>
            </a:r>
            <a:br>
              <a:rPr lang="ru-RU" sz="6000" b="1" dirty="0" smtClean="0"/>
            </a:br>
            <a:r>
              <a:rPr lang="ru-RU" sz="4800" b="1" dirty="0" smtClean="0"/>
              <a:t>Найдите сумму длин рёбер.</a:t>
            </a:r>
            <a:br>
              <a:rPr lang="ru-RU" sz="4800" b="1" dirty="0" smtClean="0"/>
            </a:b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107" y="2793330"/>
            <a:ext cx="8785781" cy="38984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rona: прямоугольный параллелепипед стереометрия презентаци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1997" y="4005007"/>
            <a:ext cx="3967218" cy="268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476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615" y="972221"/>
            <a:ext cx="8229600" cy="1299639"/>
          </a:xfrm>
        </p:spPr>
        <p:txBody>
          <a:bodyPr/>
          <a:lstStyle/>
          <a:p>
            <a:r>
              <a:rPr lang="ru-RU" sz="3200" dirty="0" smtClean="0"/>
              <a:t>Решить задачу:</a:t>
            </a:r>
            <a:r>
              <a:rPr lang="ru-RU" sz="3200" dirty="0"/>
              <a:t> </a:t>
            </a:r>
            <a:r>
              <a:rPr lang="ru-RU" sz="3200" b="1" dirty="0" smtClean="0"/>
              <a:t>Измерения прямоугольного параллелепипеда – 120 см, 25 </a:t>
            </a:r>
            <a:r>
              <a:rPr lang="ru-RU" sz="3200" b="1" dirty="0" err="1" smtClean="0"/>
              <a:t>дм</a:t>
            </a:r>
            <a:r>
              <a:rPr lang="ru-RU" sz="3200" b="1" dirty="0" smtClean="0"/>
              <a:t>, 3м. </a:t>
            </a:r>
            <a:br>
              <a:rPr lang="ru-RU" sz="3200" b="1" dirty="0" smtClean="0"/>
            </a:br>
            <a:r>
              <a:rPr lang="ru-RU" sz="3200" b="1" dirty="0" smtClean="0"/>
              <a:t>Найдите сумму длин рёбер.</a:t>
            </a:r>
            <a:br>
              <a:rPr lang="ru-RU" sz="3200" b="1" dirty="0" smtClean="0"/>
            </a:b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106" y="2271860"/>
            <a:ext cx="8785781" cy="341124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Дано: </a:t>
            </a:r>
            <a:r>
              <a:rPr lang="ru-RU" dirty="0" smtClean="0"/>
              <a:t>параллелепипед, а=120см=12дм, в=25дм, с=3м=30дм.</a:t>
            </a:r>
          </a:p>
          <a:p>
            <a:pPr marL="0" indent="0">
              <a:buNone/>
            </a:pPr>
            <a:r>
              <a:rPr lang="ru-RU" b="1" dirty="0" smtClean="0"/>
              <a:t>Найти:</a:t>
            </a:r>
            <a:r>
              <a:rPr lang="ru-RU" dirty="0" smtClean="0"/>
              <a:t> </a:t>
            </a:r>
            <a:r>
              <a:rPr lang="en-US" dirty="0" smtClean="0"/>
              <a:t>L-</a:t>
            </a:r>
            <a:r>
              <a:rPr lang="ru-RU" dirty="0" smtClean="0"/>
              <a:t> ?</a:t>
            </a:r>
            <a:endParaRPr lang="ru-RU" dirty="0"/>
          </a:p>
        </p:txBody>
      </p:sp>
      <p:pic>
        <p:nvPicPr>
          <p:cNvPr id="4" name="Picture 2" descr="rona: прямоугольный параллелепипед стереометрия презентаци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1997" y="4005007"/>
            <a:ext cx="3967218" cy="268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574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615" y="613372"/>
            <a:ext cx="8229600" cy="1299639"/>
          </a:xfrm>
        </p:spPr>
        <p:txBody>
          <a:bodyPr/>
          <a:lstStyle/>
          <a:p>
            <a:r>
              <a:rPr lang="ru-RU" sz="3200" dirty="0" smtClean="0"/>
              <a:t>Решить задачу:</a:t>
            </a:r>
            <a:r>
              <a:rPr lang="ru-RU" sz="3200" dirty="0"/>
              <a:t> </a:t>
            </a:r>
            <a:r>
              <a:rPr lang="ru-RU" sz="2800" b="1" dirty="0" smtClean="0"/>
              <a:t>Измерения прямоугольного параллелепипеда – 120 см, 25 </a:t>
            </a:r>
            <a:r>
              <a:rPr lang="ru-RU" sz="2800" b="1" dirty="0" err="1" smtClean="0"/>
              <a:t>дм</a:t>
            </a:r>
            <a:r>
              <a:rPr lang="ru-RU" sz="2800" b="1" dirty="0" smtClean="0"/>
              <a:t>, 3м. </a:t>
            </a:r>
            <a:br>
              <a:rPr lang="ru-RU" sz="2800" b="1" dirty="0" smtClean="0"/>
            </a:br>
            <a:r>
              <a:rPr lang="ru-RU" sz="2800" b="1" dirty="0" smtClean="0"/>
              <a:t>Найдите сумму длин рёбер.</a:t>
            </a:r>
            <a:br>
              <a:rPr lang="ru-RU" sz="2800" b="1" dirty="0" smtClean="0"/>
            </a:b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106" y="1555423"/>
            <a:ext cx="8785781" cy="4147794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/>
              <a:t>Дано: </a:t>
            </a:r>
            <a:r>
              <a:rPr lang="ru-RU" sz="4000" dirty="0" smtClean="0"/>
              <a:t>параллелепипед, а=120см=12дм, в=25дм, с=3м=30дм.</a:t>
            </a:r>
          </a:p>
          <a:p>
            <a:pPr marL="0" indent="0">
              <a:buNone/>
            </a:pPr>
            <a:r>
              <a:rPr lang="ru-RU" sz="4000" b="1" dirty="0" smtClean="0"/>
              <a:t>Найти:</a:t>
            </a:r>
            <a:r>
              <a:rPr lang="ru-RU" sz="4000" dirty="0" smtClean="0"/>
              <a:t> </a:t>
            </a:r>
            <a:r>
              <a:rPr lang="en-US" sz="4000" dirty="0" smtClean="0"/>
              <a:t>L-</a:t>
            </a:r>
            <a:r>
              <a:rPr lang="ru-RU" sz="4000" dirty="0" smtClean="0"/>
              <a:t> ?</a:t>
            </a:r>
          </a:p>
          <a:p>
            <a:pPr marL="0" indent="0">
              <a:buNone/>
            </a:pPr>
            <a:r>
              <a:rPr lang="ru-RU" sz="4000" b="1" dirty="0" smtClean="0"/>
              <a:t>Решение:</a:t>
            </a:r>
            <a:r>
              <a:rPr lang="ru-RU" sz="4000" dirty="0" smtClean="0"/>
              <a:t> </a:t>
            </a:r>
            <a:r>
              <a:rPr lang="en-US" sz="4000" dirty="0" smtClean="0"/>
              <a:t>L</a:t>
            </a:r>
            <a:r>
              <a:rPr lang="ru-RU" sz="4000" dirty="0" smtClean="0"/>
              <a:t> =4 (</a:t>
            </a:r>
            <a:r>
              <a:rPr lang="ru-RU" sz="4000" dirty="0" err="1" smtClean="0"/>
              <a:t>а+в+с</a:t>
            </a:r>
            <a:r>
              <a:rPr lang="ru-RU" sz="4000" dirty="0" smtClean="0"/>
              <a:t>)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L</a:t>
            </a:r>
            <a:r>
              <a:rPr lang="ru-RU" sz="4000" dirty="0" smtClean="0"/>
              <a:t>=4(12 + 25 +30) = 4*67 = 268(</a:t>
            </a:r>
            <a:r>
              <a:rPr lang="ru-RU" sz="4000" dirty="0" err="1" smtClean="0"/>
              <a:t>дм</a:t>
            </a:r>
            <a:r>
              <a:rPr lang="ru-RU" sz="4000" dirty="0" smtClean="0"/>
              <a:t>)</a:t>
            </a:r>
          </a:p>
          <a:p>
            <a:pPr marL="0" indent="0">
              <a:buNone/>
            </a:pPr>
            <a:r>
              <a:rPr lang="ru-RU" sz="4000" b="1" dirty="0" smtClean="0"/>
              <a:t>Ответ:</a:t>
            </a:r>
            <a:r>
              <a:rPr lang="ru-RU" sz="4000" dirty="0" smtClean="0"/>
              <a:t> </a:t>
            </a:r>
            <a:r>
              <a:rPr lang="en-US" sz="4000" dirty="0" smtClean="0"/>
              <a:t>L</a:t>
            </a:r>
            <a:r>
              <a:rPr lang="ru-RU" sz="4000" dirty="0" smtClean="0"/>
              <a:t>= 268 </a:t>
            </a:r>
            <a:r>
              <a:rPr lang="ru-RU" sz="4000" dirty="0" err="1" smtClean="0"/>
              <a:t>дм</a:t>
            </a:r>
            <a:endParaRPr lang="ru-RU" sz="4000" dirty="0" smtClean="0"/>
          </a:p>
        </p:txBody>
      </p:sp>
      <p:pic>
        <p:nvPicPr>
          <p:cNvPr id="4" name="Picture 2" descr="rona: прямоугольный параллелепипед стереометрия презентаци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32084" y="5015060"/>
            <a:ext cx="2407131" cy="163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428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1613" y="1587500"/>
            <a:ext cx="1277937" cy="863600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/>
              <a:t>5</a:t>
            </a:r>
          </a:p>
        </p:txBody>
      </p:sp>
      <p:sp>
        <p:nvSpPr>
          <p:cNvPr id="3" name="Овал 2"/>
          <p:cNvSpPr/>
          <p:nvPr/>
        </p:nvSpPr>
        <p:spPr>
          <a:xfrm>
            <a:off x="1692275" y="1571625"/>
            <a:ext cx="1655763" cy="13684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7065963" y="1827213"/>
            <a:ext cx="1584325" cy="1908175"/>
          </a:xfrm>
          <a:prstGeom prst="triangle">
            <a:avLst/>
          </a:prstGeom>
          <a:solidFill>
            <a:srgbClr val="476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/>
              <a:t>7</a:t>
            </a:r>
          </a:p>
        </p:txBody>
      </p:sp>
      <p:sp>
        <p:nvSpPr>
          <p:cNvPr id="7" name="Правильный пятиугольник 6"/>
          <p:cNvSpPr/>
          <p:nvPr/>
        </p:nvSpPr>
        <p:spPr>
          <a:xfrm>
            <a:off x="3779838" y="4835525"/>
            <a:ext cx="1439862" cy="1368425"/>
          </a:xfrm>
          <a:prstGeom prst="pent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/>
              <a:t>6</a:t>
            </a:r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5732463" y="3573463"/>
            <a:ext cx="914400" cy="1382712"/>
          </a:xfrm>
          <a:prstGeom prst="flowChartMagneticDisk">
            <a:avLst/>
          </a:prstGeom>
          <a:solidFill>
            <a:srgbClr val="FFC00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CC6600"/>
                </a:solidFill>
              </a:rPr>
              <a:t>8</a:t>
            </a:r>
          </a:p>
        </p:txBody>
      </p:sp>
      <p:pic>
        <p:nvPicPr>
          <p:cNvPr id="15367" name="Picture 3" descr="C:\Users\Марина\Desktop\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4608513"/>
            <a:ext cx="1631950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4" descr="C:\Users\Марина\Desktop\i-608204ed47499826e2d2ed255175b959-PovC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347913"/>
            <a:ext cx="13430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5" descr="C:\Users\Марина\Desktop\5925_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5022850"/>
            <a:ext cx="188277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6" descr="C:\Users\Марина\Desktop\карандpencil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87313"/>
            <a:ext cx="108267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0675" y="142875"/>
            <a:ext cx="6343650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Разделите фигуры на две группы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30650" y="3103563"/>
            <a:ext cx="492125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5373" name="TextBox 10"/>
          <p:cNvSpPr txBox="1">
            <a:spLocks noChangeArrowheads="1"/>
          </p:cNvSpPr>
          <p:nvPr/>
        </p:nvSpPr>
        <p:spPr bwMode="auto">
          <a:xfrm>
            <a:off x="8399463" y="4856163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5374" name="TextBox 11"/>
          <p:cNvSpPr txBox="1">
            <a:spLocks noChangeArrowheads="1"/>
          </p:cNvSpPr>
          <p:nvPr/>
        </p:nvSpPr>
        <p:spPr bwMode="auto">
          <a:xfrm>
            <a:off x="1803400" y="5148263"/>
            <a:ext cx="492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rgbClr val="DDF6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4591" name="Номер слайда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762678-E8F7-46CD-BE80-384C1F4196A2}" type="slidenum">
              <a:rPr lang="ru-RU" altLang="ru-RU" sz="1400" smtClean="0">
                <a:solidFill>
                  <a:srgbClr val="B7B9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400" smtClean="0">
              <a:solidFill>
                <a:srgbClr val="B7B9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4776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10" grpId="0"/>
      <p:bldP spid="15373" grpId="0"/>
      <p:bldP spid="153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Freeform 2" descr="Контурные ромбики"/>
          <p:cNvSpPr>
            <a:spLocks/>
          </p:cNvSpPr>
          <p:nvPr/>
        </p:nvSpPr>
        <p:spPr bwMode="auto">
          <a:xfrm>
            <a:off x="546100" y="2362200"/>
            <a:ext cx="774700" cy="3238500"/>
          </a:xfrm>
          <a:custGeom>
            <a:avLst/>
            <a:gdLst>
              <a:gd name="T0" fmla="*/ 0 w 488"/>
              <a:gd name="T1" fmla="*/ 2147483647 h 2040"/>
              <a:gd name="T2" fmla="*/ 2147483647 w 488"/>
              <a:gd name="T3" fmla="*/ 2147483647 h 2040"/>
              <a:gd name="T4" fmla="*/ 2147483647 w 488"/>
              <a:gd name="T5" fmla="*/ 0 h 2040"/>
              <a:gd name="T6" fmla="*/ 0 w 488"/>
              <a:gd name="T7" fmla="*/ 2147483647 h 2040"/>
              <a:gd name="T8" fmla="*/ 0 w 488"/>
              <a:gd name="T9" fmla="*/ 2147483647 h 20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8"/>
              <a:gd name="T16" fmla="*/ 0 h 2040"/>
              <a:gd name="T17" fmla="*/ 488 w 488"/>
              <a:gd name="T18" fmla="*/ 2040 h 20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8" h="2040">
                <a:moveTo>
                  <a:pt x="0" y="2040"/>
                </a:moveTo>
                <a:lnTo>
                  <a:pt x="488" y="1536"/>
                </a:lnTo>
                <a:lnTo>
                  <a:pt x="488" y="0"/>
                </a:lnTo>
                <a:lnTo>
                  <a:pt x="0" y="512"/>
                </a:lnTo>
                <a:lnTo>
                  <a:pt x="0" y="2040"/>
                </a:lnTo>
                <a:close/>
              </a:path>
            </a:pathLst>
          </a:custGeom>
          <a:pattFill prst="openDmnd">
            <a:fgClr>
              <a:srgbClr val="CC00CC"/>
            </a:fgClr>
            <a:bgClr>
              <a:schemeClr val="bg1"/>
            </a:bgClr>
          </a:pattFill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3523" name="Freeform 3" descr="Контурные ромбики"/>
          <p:cNvSpPr>
            <a:spLocks/>
          </p:cNvSpPr>
          <p:nvPr/>
        </p:nvSpPr>
        <p:spPr bwMode="auto">
          <a:xfrm>
            <a:off x="1308100" y="2362200"/>
            <a:ext cx="3594100" cy="2463800"/>
          </a:xfrm>
          <a:custGeom>
            <a:avLst/>
            <a:gdLst>
              <a:gd name="T0" fmla="*/ 0 w 1496"/>
              <a:gd name="T1" fmla="*/ 0 h 1552"/>
              <a:gd name="T2" fmla="*/ 2147483647 w 1496"/>
              <a:gd name="T3" fmla="*/ 2147483647 h 1552"/>
              <a:gd name="T4" fmla="*/ 2147483647 w 1496"/>
              <a:gd name="T5" fmla="*/ 2147483647 h 1552"/>
              <a:gd name="T6" fmla="*/ 0 w 1496"/>
              <a:gd name="T7" fmla="*/ 2147483647 h 1552"/>
              <a:gd name="T8" fmla="*/ 0 w 1496"/>
              <a:gd name="T9" fmla="*/ 0 h 15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96"/>
              <a:gd name="T16" fmla="*/ 0 h 1552"/>
              <a:gd name="T17" fmla="*/ 1496 w 1496"/>
              <a:gd name="T18" fmla="*/ 1552 h 15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96" h="1552">
                <a:moveTo>
                  <a:pt x="0" y="0"/>
                </a:moveTo>
                <a:lnTo>
                  <a:pt x="1496" y="8"/>
                </a:lnTo>
                <a:lnTo>
                  <a:pt x="1496" y="1544"/>
                </a:lnTo>
                <a:lnTo>
                  <a:pt x="0" y="1552"/>
                </a:lnTo>
                <a:lnTo>
                  <a:pt x="0" y="0"/>
                </a:lnTo>
                <a:close/>
              </a:path>
            </a:pathLst>
          </a:custGeom>
          <a:pattFill prst="openDmnd">
            <a:fgClr>
              <a:srgbClr val="FF3300"/>
            </a:fgClr>
            <a:bgClr>
              <a:schemeClr val="bg1"/>
            </a:bgClr>
          </a:pattFill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508000" y="2362200"/>
            <a:ext cx="4356100" cy="3238500"/>
            <a:chOff x="320" y="1896"/>
            <a:chExt cx="2744" cy="2040"/>
          </a:xfrm>
        </p:grpSpPr>
        <p:sp>
          <p:nvSpPr>
            <p:cNvPr id="12336" name="Freeform 5" descr="Контурные ромбики"/>
            <p:cNvSpPr>
              <a:spLocks/>
            </p:cNvSpPr>
            <p:nvPr/>
          </p:nvSpPr>
          <p:spPr bwMode="auto">
            <a:xfrm>
              <a:off x="331" y="1896"/>
              <a:ext cx="2733" cy="504"/>
            </a:xfrm>
            <a:custGeom>
              <a:avLst/>
              <a:gdLst>
                <a:gd name="T0" fmla="*/ 501 w 2733"/>
                <a:gd name="T1" fmla="*/ 0 h 504"/>
                <a:gd name="T2" fmla="*/ 2733 w 2733"/>
                <a:gd name="T3" fmla="*/ 8 h 504"/>
                <a:gd name="T4" fmla="*/ 2221 w 2733"/>
                <a:gd name="T5" fmla="*/ 496 h 504"/>
                <a:gd name="T6" fmla="*/ 0 w 2733"/>
                <a:gd name="T7" fmla="*/ 504 h 504"/>
                <a:gd name="T8" fmla="*/ 501 w 2733"/>
                <a:gd name="T9" fmla="*/ 0 h 5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33"/>
                <a:gd name="T16" fmla="*/ 0 h 504"/>
                <a:gd name="T17" fmla="*/ 2733 w 2733"/>
                <a:gd name="T18" fmla="*/ 504 h 5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33" h="504">
                  <a:moveTo>
                    <a:pt x="501" y="0"/>
                  </a:moveTo>
                  <a:lnTo>
                    <a:pt x="2733" y="8"/>
                  </a:lnTo>
                  <a:lnTo>
                    <a:pt x="2221" y="496"/>
                  </a:lnTo>
                  <a:lnTo>
                    <a:pt x="0" y="504"/>
                  </a:lnTo>
                  <a:lnTo>
                    <a:pt x="501" y="0"/>
                  </a:lnTo>
                  <a:close/>
                </a:path>
              </a:pathLst>
            </a:custGeom>
            <a:pattFill prst="openDmnd">
              <a:fgClr>
                <a:srgbClr val="0099FF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7" name="Freeform 6" descr="Контурные ромбики"/>
            <p:cNvSpPr>
              <a:spLocks/>
            </p:cNvSpPr>
            <p:nvPr/>
          </p:nvSpPr>
          <p:spPr bwMode="auto">
            <a:xfrm>
              <a:off x="320" y="3424"/>
              <a:ext cx="2728" cy="512"/>
            </a:xfrm>
            <a:custGeom>
              <a:avLst/>
              <a:gdLst>
                <a:gd name="T0" fmla="*/ 520 w 2728"/>
                <a:gd name="T1" fmla="*/ 16 h 512"/>
                <a:gd name="T2" fmla="*/ 2728 w 2728"/>
                <a:gd name="T3" fmla="*/ 0 h 512"/>
                <a:gd name="T4" fmla="*/ 2256 w 2728"/>
                <a:gd name="T5" fmla="*/ 512 h 512"/>
                <a:gd name="T6" fmla="*/ 0 w 2728"/>
                <a:gd name="T7" fmla="*/ 496 h 512"/>
                <a:gd name="T8" fmla="*/ 520 w 2728"/>
                <a:gd name="T9" fmla="*/ 16 h 5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8"/>
                <a:gd name="T16" fmla="*/ 0 h 512"/>
                <a:gd name="T17" fmla="*/ 2728 w 2728"/>
                <a:gd name="T18" fmla="*/ 512 h 5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8" h="512">
                  <a:moveTo>
                    <a:pt x="520" y="16"/>
                  </a:moveTo>
                  <a:lnTo>
                    <a:pt x="2728" y="0"/>
                  </a:lnTo>
                  <a:lnTo>
                    <a:pt x="2256" y="512"/>
                  </a:lnTo>
                  <a:lnTo>
                    <a:pt x="0" y="496"/>
                  </a:lnTo>
                  <a:lnTo>
                    <a:pt x="520" y="16"/>
                  </a:lnTo>
                  <a:close/>
                </a:path>
              </a:pathLst>
            </a:custGeom>
            <a:pattFill prst="openDmnd">
              <a:fgClr>
                <a:srgbClr val="0099FF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293" name="AutoShape 7"/>
          <p:cNvSpPr>
            <a:spLocks noChangeArrowheads="1"/>
          </p:cNvSpPr>
          <p:nvPr/>
        </p:nvSpPr>
        <p:spPr bwMode="auto">
          <a:xfrm>
            <a:off x="533400" y="2362200"/>
            <a:ext cx="4356100" cy="3251200"/>
          </a:xfrm>
          <a:prstGeom prst="cube">
            <a:avLst>
              <a:gd name="adj" fmla="val 25000"/>
            </a:avLst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2294" name="Line 8"/>
          <p:cNvSpPr>
            <a:spLocks noChangeShapeType="1"/>
          </p:cNvSpPr>
          <p:nvPr/>
        </p:nvSpPr>
        <p:spPr bwMode="auto">
          <a:xfrm>
            <a:off x="1320800" y="2349500"/>
            <a:ext cx="0" cy="241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5" name="Freeform 9"/>
          <p:cNvSpPr>
            <a:spLocks/>
          </p:cNvSpPr>
          <p:nvPr/>
        </p:nvSpPr>
        <p:spPr bwMode="auto">
          <a:xfrm>
            <a:off x="546100" y="4813300"/>
            <a:ext cx="4343400" cy="787400"/>
          </a:xfrm>
          <a:custGeom>
            <a:avLst/>
            <a:gdLst>
              <a:gd name="T0" fmla="*/ 2147483647 w 2736"/>
              <a:gd name="T1" fmla="*/ 0 h 496"/>
              <a:gd name="T2" fmla="*/ 2147483647 w 2736"/>
              <a:gd name="T3" fmla="*/ 0 h 496"/>
              <a:gd name="T4" fmla="*/ 0 w 2736"/>
              <a:gd name="T5" fmla="*/ 2147483647 h 496"/>
              <a:gd name="T6" fmla="*/ 0 60000 65536"/>
              <a:gd name="T7" fmla="*/ 0 60000 65536"/>
              <a:gd name="T8" fmla="*/ 0 60000 65536"/>
              <a:gd name="T9" fmla="*/ 0 w 2736"/>
              <a:gd name="T10" fmla="*/ 0 h 496"/>
              <a:gd name="T11" fmla="*/ 2736 w 2736"/>
              <a:gd name="T12" fmla="*/ 496 h 4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496">
                <a:moveTo>
                  <a:pt x="2736" y="0"/>
                </a:moveTo>
                <a:lnTo>
                  <a:pt x="496" y="0"/>
                </a:lnTo>
                <a:lnTo>
                  <a:pt x="0" y="496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6" name="Rectangle 10"/>
          <p:cNvSpPr>
            <a:spLocks noChangeArrowheads="1"/>
          </p:cNvSpPr>
          <p:nvPr/>
        </p:nvSpPr>
        <p:spPr bwMode="auto">
          <a:xfrm>
            <a:off x="2417763" y="5400675"/>
            <a:ext cx="692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b="1" i="1" baseline="0">
                <a:solidFill>
                  <a:schemeClr val="tx2"/>
                </a:solidFill>
                <a:latin typeface="Times New Roman" panose="02020603050405020304" pitchFamily="18" charset="0"/>
              </a:rPr>
              <a:t>a</a:t>
            </a:r>
            <a:r>
              <a:rPr lang="ru-RU" altLang="ru-RU" sz="4000" b="1" baseline="0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363533" name="Freeform 13" descr="Контурные ромбики"/>
          <p:cNvSpPr>
            <a:spLocks/>
          </p:cNvSpPr>
          <p:nvPr/>
        </p:nvSpPr>
        <p:spPr bwMode="auto">
          <a:xfrm>
            <a:off x="4089400" y="2374900"/>
            <a:ext cx="774700" cy="3238500"/>
          </a:xfrm>
          <a:custGeom>
            <a:avLst/>
            <a:gdLst>
              <a:gd name="T0" fmla="*/ 0 w 488"/>
              <a:gd name="T1" fmla="*/ 2147483647 h 2040"/>
              <a:gd name="T2" fmla="*/ 2147483647 w 488"/>
              <a:gd name="T3" fmla="*/ 2147483647 h 2040"/>
              <a:gd name="T4" fmla="*/ 2147483647 w 488"/>
              <a:gd name="T5" fmla="*/ 0 h 2040"/>
              <a:gd name="T6" fmla="*/ 0 w 488"/>
              <a:gd name="T7" fmla="*/ 2147483647 h 2040"/>
              <a:gd name="T8" fmla="*/ 0 w 488"/>
              <a:gd name="T9" fmla="*/ 2147483647 h 20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8"/>
              <a:gd name="T16" fmla="*/ 0 h 2040"/>
              <a:gd name="T17" fmla="*/ 488 w 488"/>
              <a:gd name="T18" fmla="*/ 2040 h 20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8" h="2040">
                <a:moveTo>
                  <a:pt x="0" y="2040"/>
                </a:moveTo>
                <a:lnTo>
                  <a:pt x="488" y="1536"/>
                </a:lnTo>
                <a:lnTo>
                  <a:pt x="488" y="0"/>
                </a:lnTo>
                <a:lnTo>
                  <a:pt x="0" y="512"/>
                </a:lnTo>
                <a:lnTo>
                  <a:pt x="0" y="2040"/>
                </a:lnTo>
                <a:close/>
              </a:path>
            </a:pathLst>
          </a:custGeom>
          <a:pattFill prst="openDmnd">
            <a:fgClr>
              <a:srgbClr val="CC00CC"/>
            </a:fgClr>
            <a:bgClr>
              <a:schemeClr val="bg1"/>
            </a:bgClr>
          </a:pattFill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3534" name="Freeform 14" descr="Контурные ромбики"/>
          <p:cNvSpPr>
            <a:spLocks/>
          </p:cNvSpPr>
          <p:nvPr/>
        </p:nvSpPr>
        <p:spPr bwMode="auto">
          <a:xfrm>
            <a:off x="533400" y="3194050"/>
            <a:ext cx="3536950" cy="2413000"/>
          </a:xfrm>
          <a:custGeom>
            <a:avLst/>
            <a:gdLst>
              <a:gd name="T0" fmla="*/ 2147483647 w 1476"/>
              <a:gd name="T1" fmla="*/ 0 h 1536"/>
              <a:gd name="T2" fmla="*/ 2147483647 w 1476"/>
              <a:gd name="T3" fmla="*/ 0 h 1536"/>
              <a:gd name="T4" fmla="*/ 2147483647 w 1476"/>
              <a:gd name="T5" fmla="*/ 2147483647 h 1536"/>
              <a:gd name="T6" fmla="*/ 0 w 1476"/>
              <a:gd name="T7" fmla="*/ 2147483647 h 1536"/>
              <a:gd name="T8" fmla="*/ 2147483647 w 1476"/>
              <a:gd name="T9" fmla="*/ 0 h 1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76"/>
              <a:gd name="T16" fmla="*/ 0 h 1536"/>
              <a:gd name="T17" fmla="*/ 1476 w 1476"/>
              <a:gd name="T18" fmla="*/ 1536 h 1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76" h="1536">
                <a:moveTo>
                  <a:pt x="4" y="0"/>
                </a:moveTo>
                <a:lnTo>
                  <a:pt x="1472" y="0"/>
                </a:lnTo>
                <a:lnTo>
                  <a:pt x="1476" y="1528"/>
                </a:lnTo>
                <a:lnTo>
                  <a:pt x="0" y="1536"/>
                </a:lnTo>
                <a:lnTo>
                  <a:pt x="4" y="0"/>
                </a:lnTo>
                <a:close/>
              </a:path>
            </a:pathLst>
          </a:custGeom>
          <a:pattFill prst="openDmnd">
            <a:fgClr>
              <a:srgbClr val="FF3300"/>
            </a:fgClr>
            <a:bgClr>
              <a:schemeClr val="bg1"/>
            </a:bgClr>
          </a:pattFill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3536" name="Text Box 16"/>
          <p:cNvSpPr txBox="1">
            <a:spLocks noChangeArrowheads="1"/>
          </p:cNvSpPr>
          <p:nvPr/>
        </p:nvSpPr>
        <p:spPr bwMode="auto">
          <a:xfrm>
            <a:off x="1308100" y="1327487"/>
            <a:ext cx="76956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lang="ru-RU" altLang="ru-RU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ли</a:t>
            </a:r>
            <a:r>
              <a:rPr lang="ru-RU" altLang="ru-RU" sz="6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6000" b="1" baseline="0" dirty="0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ru-RU" altLang="ru-RU" sz="6000" b="1" baseline="0" dirty="0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6000" b="1" baseline="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ru-RU" altLang="ru-RU" sz="6000" b="1" baseline="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6000" b="1" baseline="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2(</a:t>
            </a:r>
            <a:r>
              <a:rPr lang="en-US" altLang="ru-RU" sz="6000" b="1" i="1" baseline="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ab</a:t>
            </a:r>
            <a:r>
              <a:rPr lang="ru-RU" altLang="ru-RU" sz="6000" b="1" i="1" baseline="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6000" b="1" baseline="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ru-RU" altLang="ru-RU" sz="6000" b="1" baseline="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6000" b="1" i="1" baseline="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ac</a:t>
            </a:r>
            <a:r>
              <a:rPr lang="ru-RU" altLang="ru-RU" sz="6000" b="1" i="1" baseline="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6000" b="1" baseline="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ru-RU" altLang="ru-RU" sz="6000" b="1" baseline="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6000" b="1" i="1" baseline="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bc</a:t>
            </a:r>
            <a:r>
              <a:rPr lang="en-US" altLang="ru-RU" sz="6000" b="1" baseline="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ru-RU" altLang="ru-RU" sz="6000" b="1" baseline="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63537" name="Text Box 17"/>
          <p:cNvSpPr txBox="1">
            <a:spLocks noChangeArrowheads="1"/>
          </p:cNvSpPr>
          <p:nvPr/>
        </p:nvSpPr>
        <p:spPr bwMode="auto">
          <a:xfrm>
            <a:off x="4938712" y="2305777"/>
            <a:ext cx="4205288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lang="ru-RU" altLang="ru-RU" sz="4400" b="1" baseline="0" dirty="0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ли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400" b="1" baseline="0" dirty="0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S= 2S</a:t>
            </a:r>
            <a:r>
              <a:rPr lang="en-US" altLang="ru-RU" sz="2400" b="1" baseline="0" dirty="0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altLang="ru-RU" sz="4400" b="1" baseline="0" dirty="0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+2S</a:t>
            </a:r>
            <a:r>
              <a:rPr lang="en-US" altLang="ru-RU" sz="2400" b="1" baseline="0" dirty="0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ru-RU" sz="4400" b="1" baseline="0" dirty="0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+2S</a:t>
            </a:r>
            <a:r>
              <a:rPr lang="en-US" altLang="ru-RU" sz="2400" b="1" baseline="0" dirty="0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6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alt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altLang="ru-RU" sz="6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=ab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6000" b="1" baseline="0" dirty="0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altLang="ru-RU" sz="2000" b="1" baseline="0" dirty="0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ru-RU" sz="6000" b="1" baseline="0" dirty="0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=ac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6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alt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altLang="ru-RU" sz="6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en-US" altLang="ru-RU" sz="6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bc</a:t>
            </a:r>
            <a:endParaRPr lang="ru-RU" altLang="ru-RU" sz="6000" b="1" baseline="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302" name="Rectangle 19"/>
          <p:cNvSpPr>
            <a:spLocks noChangeArrowheads="1"/>
          </p:cNvSpPr>
          <p:nvPr/>
        </p:nvSpPr>
        <p:spPr bwMode="auto">
          <a:xfrm>
            <a:off x="4492625" y="5051425"/>
            <a:ext cx="720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b="1" i="1" baseline="0">
                <a:solidFill>
                  <a:schemeClr val="tx2"/>
                </a:solidFill>
                <a:latin typeface="Times New Roman" panose="02020603050405020304" pitchFamily="18" charset="0"/>
              </a:rPr>
              <a:t>b</a:t>
            </a:r>
            <a:r>
              <a:rPr lang="ru-RU" altLang="ru-RU" sz="4000" b="1" baseline="0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363541" name="Text Box 21"/>
          <p:cNvSpPr txBox="1">
            <a:spLocks noChangeArrowheads="1"/>
          </p:cNvSpPr>
          <p:nvPr/>
        </p:nvSpPr>
        <p:spPr bwMode="auto">
          <a:xfrm>
            <a:off x="497274" y="85878"/>
            <a:ext cx="753110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3000" b="1" baseline="0" dirty="0">
                <a:solidFill>
                  <a:srgbClr val="CC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Площадь </a:t>
            </a:r>
            <a:r>
              <a:rPr lang="ru-RU" altLang="ru-RU" sz="3000" b="1" baseline="0" dirty="0" smtClean="0">
                <a:solidFill>
                  <a:srgbClr val="CC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поверхности параллелепипеда:</a:t>
            </a:r>
            <a:endParaRPr lang="ru-RU" altLang="ru-RU" sz="3000" b="1" baseline="0" dirty="0">
              <a:solidFill>
                <a:srgbClr val="CC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380" name="Text Box 15"/>
          <p:cNvSpPr txBox="1">
            <a:spLocks noChangeArrowheads="1"/>
          </p:cNvSpPr>
          <p:nvPr/>
        </p:nvSpPr>
        <p:spPr bwMode="auto">
          <a:xfrm>
            <a:off x="207107" y="553239"/>
            <a:ext cx="22353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800" b="1" baseline="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ru-RU" altLang="ru-RU" sz="4800" b="1" baseline="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800" b="1" baseline="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ru-RU" altLang="ru-RU" sz="4800" b="1" baseline="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800" b="1" baseline="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ru-RU" sz="4800" b="1" i="1" baseline="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ab</a:t>
            </a:r>
            <a:endParaRPr lang="ru-RU" altLang="ru-RU" sz="4800" b="1" i="1" baseline="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381" name="Text Box 23"/>
          <p:cNvSpPr txBox="1">
            <a:spLocks noChangeArrowheads="1"/>
          </p:cNvSpPr>
          <p:nvPr/>
        </p:nvSpPr>
        <p:spPr bwMode="auto">
          <a:xfrm>
            <a:off x="3974200" y="506278"/>
            <a:ext cx="17797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5400" b="1" baseline="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en-US" altLang="ru-RU" sz="5400" b="1" baseline="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ru-RU" sz="5400" b="1" i="1" baseline="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bc</a:t>
            </a:r>
            <a:endParaRPr lang="ru-RU" altLang="ru-RU" sz="5400" b="1" i="1" baseline="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382" name="Text Box 24"/>
          <p:cNvSpPr txBox="1">
            <a:spLocks noChangeArrowheads="1"/>
          </p:cNvSpPr>
          <p:nvPr/>
        </p:nvSpPr>
        <p:spPr bwMode="auto">
          <a:xfrm>
            <a:off x="2331105" y="490219"/>
            <a:ext cx="17156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5400" b="1" baseline="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+2</a:t>
            </a:r>
            <a:r>
              <a:rPr lang="en-US" altLang="ru-RU" sz="5400" b="1" i="1" baseline="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ac</a:t>
            </a:r>
            <a:endParaRPr lang="ru-RU" altLang="ru-RU" sz="5400" b="1" i="1" baseline="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533400" y="2374900"/>
            <a:ext cx="4305300" cy="3214688"/>
            <a:chOff x="336" y="1904"/>
            <a:chExt cx="2712" cy="2025"/>
          </a:xfrm>
        </p:grpSpPr>
        <p:sp>
          <p:nvSpPr>
            <p:cNvPr id="12332" name="Freeform 26"/>
            <p:cNvSpPr>
              <a:spLocks/>
            </p:cNvSpPr>
            <p:nvPr/>
          </p:nvSpPr>
          <p:spPr bwMode="auto">
            <a:xfrm>
              <a:off x="344" y="3928"/>
              <a:ext cx="2224" cy="1"/>
            </a:xfrm>
            <a:custGeom>
              <a:avLst/>
              <a:gdLst>
                <a:gd name="T0" fmla="*/ 0 w 2224"/>
                <a:gd name="T1" fmla="*/ 0 h 1"/>
                <a:gd name="T2" fmla="*/ 2224 w 2224"/>
                <a:gd name="T3" fmla="*/ 0 h 1"/>
                <a:gd name="T4" fmla="*/ 0 60000 65536"/>
                <a:gd name="T5" fmla="*/ 0 60000 65536"/>
                <a:gd name="T6" fmla="*/ 0 w 2224"/>
                <a:gd name="T7" fmla="*/ 0 h 1"/>
                <a:gd name="T8" fmla="*/ 2224 w 222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4" h="1">
                  <a:moveTo>
                    <a:pt x="0" y="0"/>
                  </a:moveTo>
                  <a:lnTo>
                    <a:pt x="2224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3" name="Freeform 27"/>
            <p:cNvSpPr>
              <a:spLocks/>
            </p:cNvSpPr>
            <p:nvPr/>
          </p:nvSpPr>
          <p:spPr bwMode="auto">
            <a:xfrm>
              <a:off x="832" y="1904"/>
              <a:ext cx="2216" cy="1"/>
            </a:xfrm>
            <a:custGeom>
              <a:avLst/>
              <a:gdLst>
                <a:gd name="T0" fmla="*/ 0 w 2216"/>
                <a:gd name="T1" fmla="*/ 0 h 1"/>
                <a:gd name="T2" fmla="*/ 2216 w 2216"/>
                <a:gd name="T3" fmla="*/ 0 h 1"/>
                <a:gd name="T4" fmla="*/ 0 60000 65536"/>
                <a:gd name="T5" fmla="*/ 0 60000 65536"/>
                <a:gd name="T6" fmla="*/ 0 w 2216"/>
                <a:gd name="T7" fmla="*/ 0 h 1"/>
                <a:gd name="T8" fmla="*/ 2216 w 22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16" h="1">
                  <a:moveTo>
                    <a:pt x="0" y="0"/>
                  </a:moveTo>
                  <a:lnTo>
                    <a:pt x="2216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4" name="Freeform 28"/>
            <p:cNvSpPr>
              <a:spLocks/>
            </p:cNvSpPr>
            <p:nvPr/>
          </p:nvSpPr>
          <p:spPr bwMode="auto">
            <a:xfrm>
              <a:off x="336" y="2400"/>
              <a:ext cx="2224" cy="8"/>
            </a:xfrm>
            <a:custGeom>
              <a:avLst/>
              <a:gdLst>
                <a:gd name="T0" fmla="*/ 0 w 2224"/>
                <a:gd name="T1" fmla="*/ 8 h 8"/>
                <a:gd name="T2" fmla="*/ 2224 w 2224"/>
                <a:gd name="T3" fmla="*/ 0 h 8"/>
                <a:gd name="T4" fmla="*/ 0 60000 65536"/>
                <a:gd name="T5" fmla="*/ 0 60000 65536"/>
                <a:gd name="T6" fmla="*/ 0 w 2224"/>
                <a:gd name="T7" fmla="*/ 0 h 8"/>
                <a:gd name="T8" fmla="*/ 2224 w 2224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4" h="8">
                  <a:moveTo>
                    <a:pt x="0" y="8"/>
                  </a:moveTo>
                  <a:lnTo>
                    <a:pt x="2224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5" name="Freeform 29"/>
            <p:cNvSpPr>
              <a:spLocks/>
            </p:cNvSpPr>
            <p:nvPr/>
          </p:nvSpPr>
          <p:spPr bwMode="auto">
            <a:xfrm>
              <a:off x="848" y="3432"/>
              <a:ext cx="2200" cy="16"/>
            </a:xfrm>
            <a:custGeom>
              <a:avLst/>
              <a:gdLst>
                <a:gd name="T0" fmla="*/ 0 w 2200"/>
                <a:gd name="T1" fmla="*/ 16 h 16"/>
                <a:gd name="T2" fmla="*/ 2200 w 2200"/>
                <a:gd name="T3" fmla="*/ 0 h 16"/>
                <a:gd name="T4" fmla="*/ 0 60000 65536"/>
                <a:gd name="T5" fmla="*/ 0 60000 65536"/>
                <a:gd name="T6" fmla="*/ 0 w 2200"/>
                <a:gd name="T7" fmla="*/ 0 h 16"/>
                <a:gd name="T8" fmla="*/ 2200 w 2200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00" h="16">
                  <a:moveTo>
                    <a:pt x="0" y="16"/>
                  </a:moveTo>
                  <a:lnTo>
                    <a:pt x="2200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520700" y="2374900"/>
            <a:ext cx="4381500" cy="3238500"/>
            <a:chOff x="328" y="1904"/>
            <a:chExt cx="2760" cy="2040"/>
          </a:xfrm>
        </p:grpSpPr>
        <p:sp>
          <p:nvSpPr>
            <p:cNvPr id="12328" name="Line 38"/>
            <p:cNvSpPr>
              <a:spLocks noChangeShapeType="1"/>
            </p:cNvSpPr>
            <p:nvPr/>
          </p:nvSpPr>
          <p:spPr bwMode="auto">
            <a:xfrm>
              <a:off x="3077" y="1904"/>
              <a:ext cx="11" cy="1552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9" name="Line 39"/>
            <p:cNvSpPr>
              <a:spLocks noChangeShapeType="1"/>
            </p:cNvSpPr>
            <p:nvPr/>
          </p:nvSpPr>
          <p:spPr bwMode="auto">
            <a:xfrm>
              <a:off x="2558" y="2392"/>
              <a:ext cx="11" cy="1552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0" name="Freeform 40"/>
            <p:cNvSpPr>
              <a:spLocks/>
            </p:cNvSpPr>
            <p:nvPr/>
          </p:nvSpPr>
          <p:spPr bwMode="auto">
            <a:xfrm>
              <a:off x="328" y="2416"/>
              <a:ext cx="16" cy="1520"/>
            </a:xfrm>
            <a:custGeom>
              <a:avLst/>
              <a:gdLst>
                <a:gd name="T0" fmla="*/ 0 w 16"/>
                <a:gd name="T1" fmla="*/ 0 h 1520"/>
                <a:gd name="T2" fmla="*/ 16 w 16"/>
                <a:gd name="T3" fmla="*/ 1520 h 1520"/>
                <a:gd name="T4" fmla="*/ 0 60000 65536"/>
                <a:gd name="T5" fmla="*/ 0 60000 65536"/>
                <a:gd name="T6" fmla="*/ 0 w 16"/>
                <a:gd name="T7" fmla="*/ 0 h 1520"/>
                <a:gd name="T8" fmla="*/ 16 w 16"/>
                <a:gd name="T9" fmla="*/ 1520 h 15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1520">
                  <a:moveTo>
                    <a:pt x="0" y="0"/>
                  </a:moveTo>
                  <a:lnTo>
                    <a:pt x="16" y="1520"/>
                  </a:lnTo>
                </a:path>
              </a:pathLst>
            </a:custGeom>
            <a:noFill/>
            <a:ln w="57150">
              <a:solidFill>
                <a:srgbClr val="0099FF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1" name="Freeform 41"/>
            <p:cNvSpPr>
              <a:spLocks/>
            </p:cNvSpPr>
            <p:nvPr/>
          </p:nvSpPr>
          <p:spPr bwMode="auto">
            <a:xfrm>
              <a:off x="829" y="1920"/>
              <a:ext cx="11" cy="1520"/>
            </a:xfrm>
            <a:custGeom>
              <a:avLst/>
              <a:gdLst>
                <a:gd name="T0" fmla="*/ 0 w 11"/>
                <a:gd name="T1" fmla="*/ 0 h 1520"/>
                <a:gd name="T2" fmla="*/ 11 w 11"/>
                <a:gd name="T3" fmla="*/ 1520 h 1520"/>
                <a:gd name="T4" fmla="*/ 0 60000 65536"/>
                <a:gd name="T5" fmla="*/ 0 60000 65536"/>
                <a:gd name="T6" fmla="*/ 0 w 11"/>
                <a:gd name="T7" fmla="*/ 0 h 1520"/>
                <a:gd name="T8" fmla="*/ 11 w 11"/>
                <a:gd name="T9" fmla="*/ 1520 h 15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1520">
                  <a:moveTo>
                    <a:pt x="0" y="0"/>
                  </a:moveTo>
                  <a:lnTo>
                    <a:pt x="11" y="1520"/>
                  </a:lnTo>
                </a:path>
              </a:pathLst>
            </a:custGeom>
            <a:noFill/>
            <a:ln w="57150">
              <a:solidFill>
                <a:srgbClr val="0099F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546100" y="2349500"/>
            <a:ext cx="4343400" cy="3251200"/>
            <a:chOff x="344" y="1888"/>
            <a:chExt cx="2736" cy="2048"/>
          </a:xfrm>
        </p:grpSpPr>
        <p:sp>
          <p:nvSpPr>
            <p:cNvPr id="12324" name="Freeform 33"/>
            <p:cNvSpPr>
              <a:spLocks/>
            </p:cNvSpPr>
            <p:nvPr/>
          </p:nvSpPr>
          <p:spPr bwMode="auto">
            <a:xfrm>
              <a:off x="2560" y="3424"/>
              <a:ext cx="520" cy="512"/>
            </a:xfrm>
            <a:custGeom>
              <a:avLst/>
              <a:gdLst>
                <a:gd name="T0" fmla="*/ 520 w 520"/>
                <a:gd name="T1" fmla="*/ 0 h 512"/>
                <a:gd name="T2" fmla="*/ 0 w 520"/>
                <a:gd name="T3" fmla="*/ 512 h 512"/>
                <a:gd name="T4" fmla="*/ 0 60000 65536"/>
                <a:gd name="T5" fmla="*/ 0 60000 65536"/>
                <a:gd name="T6" fmla="*/ 0 w 520"/>
                <a:gd name="T7" fmla="*/ 0 h 512"/>
                <a:gd name="T8" fmla="*/ 520 w 520"/>
                <a:gd name="T9" fmla="*/ 512 h 5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20" h="512">
                  <a:moveTo>
                    <a:pt x="520" y="0"/>
                  </a:moveTo>
                  <a:lnTo>
                    <a:pt x="0" y="512"/>
                  </a:ln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5" name="Freeform 34"/>
            <p:cNvSpPr>
              <a:spLocks/>
            </p:cNvSpPr>
            <p:nvPr/>
          </p:nvSpPr>
          <p:spPr bwMode="auto">
            <a:xfrm>
              <a:off x="2553" y="1888"/>
              <a:ext cx="519" cy="528"/>
            </a:xfrm>
            <a:custGeom>
              <a:avLst/>
              <a:gdLst>
                <a:gd name="T0" fmla="*/ 519 w 519"/>
                <a:gd name="T1" fmla="*/ 0 h 528"/>
                <a:gd name="T2" fmla="*/ 0 w 519"/>
                <a:gd name="T3" fmla="*/ 528 h 528"/>
                <a:gd name="T4" fmla="*/ 0 60000 65536"/>
                <a:gd name="T5" fmla="*/ 0 60000 65536"/>
                <a:gd name="T6" fmla="*/ 0 w 519"/>
                <a:gd name="T7" fmla="*/ 0 h 528"/>
                <a:gd name="T8" fmla="*/ 519 w 519"/>
                <a:gd name="T9" fmla="*/ 528 h 5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9" h="528">
                  <a:moveTo>
                    <a:pt x="519" y="0"/>
                  </a:moveTo>
                  <a:lnTo>
                    <a:pt x="0" y="528"/>
                  </a:ln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6" name="Freeform 35"/>
            <p:cNvSpPr>
              <a:spLocks/>
            </p:cNvSpPr>
            <p:nvPr/>
          </p:nvSpPr>
          <p:spPr bwMode="auto">
            <a:xfrm>
              <a:off x="344" y="1912"/>
              <a:ext cx="496" cy="488"/>
            </a:xfrm>
            <a:custGeom>
              <a:avLst/>
              <a:gdLst>
                <a:gd name="T0" fmla="*/ 496 w 496"/>
                <a:gd name="T1" fmla="*/ 0 h 488"/>
                <a:gd name="T2" fmla="*/ 0 w 496"/>
                <a:gd name="T3" fmla="*/ 488 h 488"/>
                <a:gd name="T4" fmla="*/ 0 60000 65536"/>
                <a:gd name="T5" fmla="*/ 0 60000 65536"/>
                <a:gd name="T6" fmla="*/ 0 w 496"/>
                <a:gd name="T7" fmla="*/ 0 h 488"/>
                <a:gd name="T8" fmla="*/ 496 w 496"/>
                <a:gd name="T9" fmla="*/ 488 h 4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6" h="488">
                  <a:moveTo>
                    <a:pt x="496" y="0"/>
                  </a:moveTo>
                  <a:lnTo>
                    <a:pt x="0" y="488"/>
                  </a:ln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7" name="Freeform 43"/>
            <p:cNvSpPr>
              <a:spLocks/>
            </p:cNvSpPr>
            <p:nvPr/>
          </p:nvSpPr>
          <p:spPr bwMode="auto">
            <a:xfrm>
              <a:off x="344" y="3416"/>
              <a:ext cx="520" cy="512"/>
            </a:xfrm>
            <a:custGeom>
              <a:avLst/>
              <a:gdLst>
                <a:gd name="T0" fmla="*/ 520 w 520"/>
                <a:gd name="T1" fmla="*/ 0 h 512"/>
                <a:gd name="T2" fmla="*/ 0 w 520"/>
                <a:gd name="T3" fmla="*/ 512 h 512"/>
                <a:gd name="T4" fmla="*/ 0 60000 65536"/>
                <a:gd name="T5" fmla="*/ 0 60000 65536"/>
                <a:gd name="T6" fmla="*/ 0 w 520"/>
                <a:gd name="T7" fmla="*/ 0 h 512"/>
                <a:gd name="T8" fmla="*/ 520 w 520"/>
                <a:gd name="T9" fmla="*/ 512 h 5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20" h="512">
                  <a:moveTo>
                    <a:pt x="520" y="0"/>
                  </a:moveTo>
                  <a:lnTo>
                    <a:pt x="0" y="512"/>
                  </a:lnTo>
                </a:path>
              </a:pathLst>
            </a:custGeom>
            <a:noFill/>
            <a:ln w="57150">
              <a:solidFill>
                <a:srgbClr val="008000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313" name="Group 47"/>
          <p:cNvGrpSpPr>
            <a:grpSpLocks/>
          </p:cNvGrpSpPr>
          <p:nvPr/>
        </p:nvGrpSpPr>
        <p:grpSpPr bwMode="auto">
          <a:xfrm>
            <a:off x="25400" y="76200"/>
            <a:ext cx="9067800" cy="6705600"/>
            <a:chOff x="168" y="176"/>
            <a:chExt cx="5408" cy="3928"/>
          </a:xfrm>
        </p:grpSpPr>
        <p:sp>
          <p:nvSpPr>
            <p:cNvPr id="12316" name="Freeform 48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7" name="Freeform 49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8" name="Freeform 50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9" name="Freeform 51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0" name="Freeform 52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1" name="Freeform 53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2" name="Freeform 54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3" name="Freeform 55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315" name="Rectangle 11"/>
          <p:cNvSpPr>
            <a:spLocks noChangeArrowheads="1"/>
          </p:cNvSpPr>
          <p:nvPr/>
        </p:nvSpPr>
        <p:spPr bwMode="auto">
          <a:xfrm>
            <a:off x="3656013" y="3506788"/>
            <a:ext cx="536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b="1" i="1" baseline="0">
                <a:solidFill>
                  <a:schemeClr val="tx2"/>
                </a:solidFill>
                <a:latin typeface="Times New Roman" panose="02020603050405020304" pitchFamily="18" charset="0"/>
              </a:rPr>
              <a:t>c</a:t>
            </a:r>
            <a:r>
              <a:rPr lang="ru-RU" altLang="ru-RU" sz="4000" b="1" baseline="0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217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3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63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63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36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63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63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3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36" grpId="0"/>
      <p:bldP spid="363537" grpId="0"/>
      <p:bldP spid="363541" grpId="0"/>
      <p:bldP spid="15380" grpId="0"/>
      <p:bldP spid="15381" grpId="0"/>
      <p:bldP spid="153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9" y="1973721"/>
            <a:ext cx="8458200" cy="1143000"/>
          </a:xfrm>
        </p:spPr>
        <p:txBody>
          <a:bodyPr/>
          <a:lstStyle/>
          <a:p>
            <a:r>
              <a:rPr lang="ru-RU" altLang="ru-RU" sz="3600" b="1" dirty="0" smtClean="0">
                <a:latin typeface="Times New Roman" pitchFamily="18" charset="0"/>
              </a:rPr>
              <a:t>Реши задачу:</a:t>
            </a:r>
            <a:br>
              <a:rPr lang="ru-RU" altLang="ru-RU" sz="3600" b="1" dirty="0" smtClean="0">
                <a:latin typeface="Times New Roman" pitchFamily="18" charset="0"/>
              </a:rPr>
            </a:br>
            <a:r>
              <a:rPr lang="ru-RU" altLang="ru-RU" b="1" dirty="0" smtClean="0">
                <a:latin typeface="Times New Roman" pitchFamily="18" charset="0"/>
              </a:rPr>
              <a:t>Вычисли </a:t>
            </a:r>
            <a:r>
              <a:rPr lang="ru-RU" altLang="ru-RU" b="1" dirty="0">
                <a:latin typeface="Times New Roman" pitchFamily="18" charset="0"/>
              </a:rPr>
              <a:t>площадь поверхности </a:t>
            </a:r>
            <a:br>
              <a:rPr lang="ru-RU" altLang="ru-RU" b="1" dirty="0">
                <a:latin typeface="Times New Roman" pitchFamily="18" charset="0"/>
              </a:rPr>
            </a:br>
            <a:r>
              <a:rPr lang="ru-RU" altLang="ru-RU" b="1" dirty="0">
                <a:latin typeface="Times New Roman" pitchFamily="18" charset="0"/>
              </a:rPr>
              <a:t>прямоугольного параллелепипеда с измерениями </a:t>
            </a:r>
            <a:r>
              <a:rPr lang="ru-RU" altLang="ru-RU" b="1" dirty="0" smtClean="0">
                <a:latin typeface="Times New Roman" pitchFamily="18" charset="0"/>
              </a:rPr>
              <a:t> 5 </a:t>
            </a:r>
            <a:r>
              <a:rPr lang="ru-RU" altLang="ru-RU" b="1" dirty="0">
                <a:latin typeface="Times New Roman" pitchFamily="18" charset="0"/>
              </a:rPr>
              <a:t>см, </a:t>
            </a:r>
            <a:r>
              <a:rPr lang="ru-RU" altLang="ru-RU" b="1" dirty="0" smtClean="0">
                <a:latin typeface="Times New Roman" pitchFamily="18" charset="0"/>
              </a:rPr>
              <a:t>7 </a:t>
            </a:r>
            <a:r>
              <a:rPr lang="ru-RU" altLang="ru-RU" b="1" dirty="0">
                <a:latin typeface="Times New Roman" pitchFamily="18" charset="0"/>
              </a:rPr>
              <a:t>см и 8 см.</a:t>
            </a:r>
            <a:br>
              <a:rPr lang="ru-RU" altLang="ru-RU" b="1" dirty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599" y="3895725"/>
            <a:ext cx="8791575" cy="3429000"/>
          </a:xfrm>
        </p:spPr>
        <p:txBody>
          <a:bodyPr/>
          <a:lstStyle/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1050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9" y="600550"/>
            <a:ext cx="8458200" cy="1143000"/>
          </a:xfrm>
        </p:spPr>
        <p:txBody>
          <a:bodyPr/>
          <a:lstStyle/>
          <a:p>
            <a:r>
              <a:rPr lang="ru-RU" altLang="ru-RU" sz="3200" b="1" dirty="0">
                <a:latin typeface="Times New Roman" pitchFamily="18" charset="0"/>
              </a:rPr>
              <a:t>Вычисли площадь поверхности </a:t>
            </a:r>
            <a:br>
              <a:rPr lang="ru-RU" altLang="ru-RU" sz="3200" b="1" dirty="0">
                <a:latin typeface="Times New Roman" pitchFamily="18" charset="0"/>
              </a:rPr>
            </a:br>
            <a:r>
              <a:rPr lang="ru-RU" altLang="ru-RU" sz="3200" b="1" dirty="0">
                <a:latin typeface="Times New Roman" pitchFamily="18" charset="0"/>
              </a:rPr>
              <a:t>прямоугольного параллелепипеда с измерениями </a:t>
            </a:r>
            <a:r>
              <a:rPr lang="ru-RU" altLang="ru-RU" sz="3200" b="1" dirty="0" smtClean="0">
                <a:latin typeface="Times New Roman" pitchFamily="18" charset="0"/>
              </a:rPr>
              <a:t> 5 </a:t>
            </a:r>
            <a:r>
              <a:rPr lang="ru-RU" altLang="ru-RU" sz="3200" b="1" dirty="0">
                <a:latin typeface="Times New Roman" pitchFamily="18" charset="0"/>
              </a:rPr>
              <a:t>см, </a:t>
            </a:r>
            <a:r>
              <a:rPr lang="ru-RU" altLang="ru-RU" sz="3200" b="1" dirty="0" smtClean="0">
                <a:latin typeface="Times New Roman" pitchFamily="18" charset="0"/>
              </a:rPr>
              <a:t>7 </a:t>
            </a:r>
            <a:r>
              <a:rPr lang="ru-RU" altLang="ru-RU" sz="3200" b="1" dirty="0">
                <a:latin typeface="Times New Roman" pitchFamily="18" charset="0"/>
              </a:rPr>
              <a:t>см и 8 см.</a:t>
            </a:r>
            <a:br>
              <a:rPr lang="ru-RU" altLang="ru-RU" sz="3200" b="1" dirty="0">
                <a:latin typeface="Times New Roman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599" y="1610790"/>
            <a:ext cx="8791575" cy="424021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Дано</a:t>
            </a:r>
            <a:r>
              <a:rPr lang="ru-RU" dirty="0" smtClean="0"/>
              <a:t>: Параллелепипед, </a:t>
            </a:r>
          </a:p>
          <a:p>
            <a:pPr marL="0" indent="0">
              <a:buNone/>
            </a:pPr>
            <a:r>
              <a:rPr lang="ru-RU" sz="4000" dirty="0" smtClean="0"/>
              <a:t>а=5 см, в = 7 см, с =8 см.</a:t>
            </a:r>
          </a:p>
          <a:p>
            <a:pPr marL="0" indent="0">
              <a:buNone/>
            </a:pPr>
            <a:r>
              <a:rPr lang="ru-RU" b="1" dirty="0" smtClean="0"/>
              <a:t>Найти</a:t>
            </a:r>
            <a:r>
              <a:rPr lang="ru-RU" dirty="0" smtClean="0"/>
              <a:t>: </a:t>
            </a:r>
            <a:r>
              <a:rPr lang="en-US" dirty="0" smtClean="0"/>
              <a:t>S</a:t>
            </a:r>
            <a:r>
              <a:rPr lang="ru-RU" dirty="0" smtClean="0"/>
              <a:t>-?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275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9" y="600550"/>
            <a:ext cx="8458200" cy="1143000"/>
          </a:xfrm>
        </p:spPr>
        <p:txBody>
          <a:bodyPr/>
          <a:lstStyle/>
          <a:p>
            <a:r>
              <a:rPr lang="ru-RU" altLang="ru-RU" sz="3200" b="1" dirty="0">
                <a:latin typeface="Times New Roman" pitchFamily="18" charset="0"/>
              </a:rPr>
              <a:t>Вычисли площадь поверхности </a:t>
            </a:r>
            <a:br>
              <a:rPr lang="ru-RU" altLang="ru-RU" sz="3200" b="1" dirty="0">
                <a:latin typeface="Times New Roman" pitchFamily="18" charset="0"/>
              </a:rPr>
            </a:br>
            <a:r>
              <a:rPr lang="ru-RU" altLang="ru-RU" sz="3200" b="1" dirty="0">
                <a:latin typeface="Times New Roman" pitchFamily="18" charset="0"/>
              </a:rPr>
              <a:t>прямоугольного параллелепипеда с измерениями </a:t>
            </a:r>
            <a:r>
              <a:rPr lang="ru-RU" altLang="ru-RU" sz="3200" b="1" dirty="0" smtClean="0">
                <a:latin typeface="Times New Roman" pitchFamily="18" charset="0"/>
              </a:rPr>
              <a:t> 5 </a:t>
            </a:r>
            <a:r>
              <a:rPr lang="ru-RU" altLang="ru-RU" sz="3200" b="1" dirty="0">
                <a:latin typeface="Times New Roman" pitchFamily="18" charset="0"/>
              </a:rPr>
              <a:t>см, </a:t>
            </a:r>
            <a:r>
              <a:rPr lang="ru-RU" altLang="ru-RU" sz="3200" b="1" dirty="0" smtClean="0">
                <a:latin typeface="Times New Roman" pitchFamily="18" charset="0"/>
              </a:rPr>
              <a:t>7 </a:t>
            </a:r>
            <a:r>
              <a:rPr lang="ru-RU" altLang="ru-RU" sz="3200" b="1" dirty="0">
                <a:latin typeface="Times New Roman" pitchFamily="18" charset="0"/>
              </a:rPr>
              <a:t>см и 8 см.</a:t>
            </a:r>
            <a:br>
              <a:rPr lang="ru-RU" altLang="ru-RU" sz="3200" b="1" dirty="0">
                <a:latin typeface="Times New Roman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599" y="1610790"/>
            <a:ext cx="8791575" cy="424021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Дано</a:t>
            </a:r>
            <a:r>
              <a:rPr lang="ru-RU" dirty="0" smtClean="0"/>
              <a:t>: Параллелепипед, </a:t>
            </a:r>
          </a:p>
          <a:p>
            <a:pPr marL="0" indent="0">
              <a:buNone/>
            </a:pPr>
            <a:r>
              <a:rPr lang="ru-RU" sz="4000" dirty="0" smtClean="0"/>
              <a:t>а=5 см, в = 7 см, с =8 см.</a:t>
            </a:r>
          </a:p>
          <a:p>
            <a:pPr marL="0" indent="0">
              <a:buNone/>
            </a:pPr>
            <a:r>
              <a:rPr lang="ru-RU" b="1" dirty="0" smtClean="0"/>
              <a:t>Найти</a:t>
            </a:r>
            <a:r>
              <a:rPr lang="ru-RU" dirty="0" smtClean="0"/>
              <a:t>: </a:t>
            </a:r>
            <a:r>
              <a:rPr lang="en-US" dirty="0" smtClean="0"/>
              <a:t>S</a:t>
            </a:r>
            <a:r>
              <a:rPr lang="ru-RU" dirty="0" smtClean="0"/>
              <a:t>-?</a:t>
            </a:r>
          </a:p>
          <a:p>
            <a:pPr marL="0" indent="0">
              <a:buNone/>
            </a:pPr>
            <a:r>
              <a:rPr lang="ru-RU" b="1" dirty="0" smtClean="0"/>
              <a:t>Решение</a:t>
            </a:r>
            <a:r>
              <a:rPr lang="ru-RU" dirty="0" smtClean="0"/>
              <a:t>: </a:t>
            </a:r>
            <a:r>
              <a:rPr lang="en-US" sz="4000" dirty="0" smtClean="0"/>
              <a:t>S </a:t>
            </a:r>
            <a:r>
              <a:rPr lang="ru-RU" sz="4000" dirty="0" smtClean="0"/>
              <a:t>= 2( а</a:t>
            </a:r>
            <a: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∙ </a:t>
            </a:r>
            <a:r>
              <a:rPr lang="ru-RU" sz="4000" dirty="0" smtClean="0"/>
              <a:t>в + а</a:t>
            </a:r>
            <a: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∙ </a:t>
            </a:r>
            <a:r>
              <a:rPr lang="ru-RU" sz="4000" dirty="0" smtClean="0"/>
              <a:t>с + в</a:t>
            </a:r>
            <a: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∙ </a:t>
            </a:r>
            <a:r>
              <a:rPr lang="ru-RU" sz="4000" dirty="0" smtClean="0"/>
              <a:t>с)</a:t>
            </a:r>
          </a:p>
          <a:p>
            <a:pPr marL="0" indent="0">
              <a:buNone/>
            </a:pPr>
            <a:r>
              <a:rPr lang="en-US" dirty="0"/>
              <a:t>S</a:t>
            </a:r>
            <a:r>
              <a:rPr lang="ru-RU" dirty="0" smtClean="0"/>
              <a:t> =2(5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∙</a:t>
            </a:r>
            <a:r>
              <a:rPr lang="ru-RU" dirty="0" smtClean="0"/>
              <a:t>7 +5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∙</a:t>
            </a:r>
            <a:r>
              <a:rPr lang="ru-RU" dirty="0" smtClean="0"/>
              <a:t>8+7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∙</a:t>
            </a:r>
            <a:r>
              <a:rPr lang="ru-RU" dirty="0" smtClean="0"/>
              <a:t>8)=2(35+40+56)=2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∙ </a:t>
            </a:r>
            <a:r>
              <a:rPr lang="ru-RU" dirty="0" smtClean="0"/>
              <a:t>131= 262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ru-RU" altLang="ru-RU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000" dirty="0" smtClean="0"/>
          </a:p>
          <a:p>
            <a:pPr marL="0" indent="0">
              <a:buNone/>
            </a:pPr>
            <a:r>
              <a:rPr lang="ru-RU" sz="2800" b="1" dirty="0" smtClean="0"/>
              <a:t>Ответ</a:t>
            </a:r>
            <a:r>
              <a:rPr lang="ru-RU" sz="2800" dirty="0" smtClean="0"/>
              <a:t>: </a:t>
            </a:r>
            <a:r>
              <a:rPr lang="en-US" sz="4400" dirty="0" smtClean="0"/>
              <a:t>S</a:t>
            </a:r>
            <a:r>
              <a:rPr lang="ru-RU" sz="4400" dirty="0"/>
              <a:t>= </a:t>
            </a:r>
            <a:r>
              <a:rPr lang="ru-RU" sz="4400" dirty="0" smtClean="0"/>
              <a:t>262</a:t>
            </a: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ru-RU" altLang="ru-RU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2552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9752" y="334444"/>
            <a:ext cx="6108569" cy="810705"/>
          </a:xfrm>
        </p:spPr>
        <p:txBody>
          <a:bodyPr/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КУБ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36" y="96860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Куб – это прямоугольный параллелепипед,   у которого все три измерения равны.</a:t>
            </a:r>
          </a:p>
          <a:p>
            <a:endParaRPr lang="ru-RU" dirty="0"/>
          </a:p>
        </p:txBody>
      </p:sp>
      <p:pic>
        <p:nvPicPr>
          <p:cNvPr id="10" name="Рисунок 6" descr="agias_grafas - объят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7507" y="3139115"/>
            <a:ext cx="4026493" cy="30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237898" y="2102537"/>
            <a:ext cx="87294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altLang="ru-RU" sz="3600" b="1" dirty="0">
                <a:solidFill>
                  <a:srgbClr val="CC00CC"/>
                </a:solidFill>
                <a:latin typeface="Times New Roman" pitchFamily="18" charset="0"/>
                <a:cs typeface="Arial" charset="0"/>
              </a:rPr>
              <a:t>Грани куба – </a:t>
            </a:r>
            <a:r>
              <a:rPr lang="ru-RU" altLang="ru-RU" sz="36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это 6 одинаковых </a:t>
            </a:r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квадратов</a:t>
            </a:r>
            <a:endParaRPr lang="ru-RU" altLang="ru-RU" sz="3600" b="1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859" y="3302866"/>
            <a:ext cx="52130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altLang="ru-RU" sz="3000" b="1" dirty="0">
                <a:solidFill>
                  <a:srgbClr val="CC00CC"/>
                </a:solidFill>
                <a:latin typeface="Times New Roman" pitchFamily="18" charset="0"/>
                <a:cs typeface="Arial" charset="0"/>
              </a:rPr>
              <a:t>Площадь поверхности куба</a:t>
            </a:r>
            <a:r>
              <a:rPr lang="ru-RU" altLang="ru-RU" sz="3000" b="1" dirty="0" smtClean="0">
                <a:solidFill>
                  <a:srgbClr val="CC00CC"/>
                </a:solidFill>
                <a:latin typeface="Times New Roman" pitchFamily="18" charset="0"/>
                <a:cs typeface="Arial" charset="0"/>
              </a:rPr>
              <a:t>:</a:t>
            </a:r>
          </a:p>
          <a:p>
            <a:pPr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ru-RU" altLang="ru-RU" b="1" dirty="0">
              <a:solidFill>
                <a:srgbClr val="CC00CC"/>
              </a:solidFill>
              <a:latin typeface="Times New Roman" pitchFamily="18" charset="0"/>
              <a:cs typeface="Arial" charset="0"/>
            </a:endParaRPr>
          </a:p>
          <a:p>
            <a:pPr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ru-RU" altLang="ru-RU" b="1" dirty="0" smtClean="0">
              <a:solidFill>
                <a:srgbClr val="CC00CC"/>
              </a:solidFill>
              <a:latin typeface="Times New Roman" pitchFamily="18" charset="0"/>
              <a:cs typeface="Arial" charset="0"/>
            </a:endParaRPr>
          </a:p>
          <a:p>
            <a:pPr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ru-RU" altLang="ru-RU" b="1" dirty="0">
              <a:solidFill>
                <a:srgbClr val="CC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466643" y="3876606"/>
            <a:ext cx="36210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None/>
            </a:pPr>
            <a:r>
              <a:rPr lang="en-US" altLang="ru-RU" sz="39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S</a:t>
            </a:r>
            <a:r>
              <a:rPr lang="ru-RU" altLang="ru-RU" sz="39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ru-RU" sz="39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=</a:t>
            </a:r>
            <a:r>
              <a:rPr lang="ru-RU" altLang="ru-RU" sz="39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6</a:t>
            </a:r>
            <a:r>
              <a:rPr lang="en-US" altLang="ru-RU" sz="3900" b="1" i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ru-RU" altLang="ru-RU" sz="3900" b="1" baseline="30000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2</a:t>
            </a:r>
            <a:endParaRPr lang="ru-RU" altLang="ru-RU" sz="3900" b="1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466643" y="4687861"/>
            <a:ext cx="44434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altLang="ru-RU" sz="4000" b="1" dirty="0">
                <a:solidFill>
                  <a:srgbClr val="CC00CC"/>
                </a:solidFill>
                <a:latin typeface="Times New Roman" pitchFamily="18" charset="0"/>
                <a:cs typeface="Arial" charset="0"/>
              </a:rPr>
              <a:t>Длина ребер куба: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1725104" y="5470928"/>
            <a:ext cx="24368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ru-RU" sz="39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L</a:t>
            </a:r>
            <a:r>
              <a:rPr lang="ru-RU" altLang="ru-RU" sz="39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ru-RU" sz="39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=</a:t>
            </a:r>
            <a:r>
              <a:rPr lang="ru-RU" altLang="ru-RU" sz="39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12</a:t>
            </a:r>
            <a:r>
              <a:rPr lang="en-US" altLang="ru-RU" sz="3900" b="1" i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a</a:t>
            </a:r>
            <a:endParaRPr lang="ru-RU" altLang="ru-RU" sz="3900" b="1" i="1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74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939" y="1065738"/>
            <a:ext cx="8455842" cy="810705"/>
          </a:xfrm>
        </p:spPr>
        <p:txBody>
          <a:bodyPr/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Реши задачу: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площадь поверхности куба, если длина его ребра равна 7 см.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1888749" y="2941277"/>
            <a:ext cx="1357312" cy="1333500"/>
          </a:xfrm>
          <a:prstGeom prst="cube">
            <a:avLst>
              <a:gd name="adj" fmla="val 25000"/>
            </a:avLst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Franklin Gothic Book" panose="020B05030201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1754507" y="3440546"/>
            <a:ext cx="1000125" cy="158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253776" y="3962466"/>
            <a:ext cx="928688" cy="158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1906900" y="3962466"/>
            <a:ext cx="357187" cy="28575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2298827" y="2571945"/>
            <a:ext cx="643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C00000"/>
                </a:solidFill>
                <a:latin typeface="Franklin Gothic Book" panose="020B0503020102020204" pitchFamily="34" charset="0"/>
              </a:rPr>
              <a:t>7</a:t>
            </a:r>
            <a:r>
              <a:rPr lang="ru-RU" altLang="ru-RU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 </a:t>
            </a:r>
            <a:r>
              <a:rPr lang="ru-RU" altLang="ru-RU" dirty="0">
                <a:solidFill>
                  <a:srgbClr val="C00000"/>
                </a:solidFill>
                <a:latin typeface="Franklin Gothic Book" panose="020B0503020102020204" pitchFamily="34" charset="0"/>
              </a:rPr>
              <a:t>см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7202" y="2072440"/>
            <a:ext cx="7593291" cy="440467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17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316" y="676415"/>
            <a:ext cx="7786540" cy="810705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площадь поверхности куба, если длина его ребра равна 7 см.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549588" y="2107839"/>
            <a:ext cx="1357312" cy="1333500"/>
          </a:xfrm>
          <a:prstGeom prst="cube">
            <a:avLst>
              <a:gd name="adj" fmla="val 25000"/>
            </a:avLst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Franklin Gothic Book" panose="020B05030201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397047" y="2607108"/>
            <a:ext cx="1000125" cy="158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53965" y="3100158"/>
            <a:ext cx="928688" cy="158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539129" y="3126627"/>
            <a:ext cx="357187" cy="28575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585212" y="3412377"/>
            <a:ext cx="643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C00000"/>
                </a:solidFill>
                <a:latin typeface="Franklin Gothic Book" panose="020B0503020102020204" pitchFamily="34" charset="0"/>
              </a:rPr>
              <a:t>7</a:t>
            </a:r>
            <a:r>
              <a:rPr lang="ru-RU" altLang="ru-RU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 </a:t>
            </a:r>
            <a:r>
              <a:rPr lang="ru-RU" altLang="ru-RU" dirty="0">
                <a:solidFill>
                  <a:srgbClr val="C00000"/>
                </a:solidFill>
                <a:latin typeface="Franklin Gothic Book" panose="020B0503020102020204" pitchFamily="34" charset="0"/>
              </a:rPr>
              <a:t>см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253628" y="1591919"/>
            <a:ext cx="6579287" cy="440467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Дано</a:t>
            </a:r>
            <a:r>
              <a:rPr lang="ru-RU" dirty="0" smtClean="0"/>
              <a:t>: куб, а=7 см</a:t>
            </a:r>
          </a:p>
          <a:p>
            <a:pPr marL="0" indent="0">
              <a:buNone/>
            </a:pPr>
            <a:r>
              <a:rPr lang="ru-RU" b="1" dirty="0" smtClean="0"/>
              <a:t>Найти:</a:t>
            </a:r>
            <a:r>
              <a:rPr lang="ru-RU" dirty="0" smtClean="0"/>
              <a:t> </a:t>
            </a:r>
            <a:r>
              <a:rPr lang="en-US" dirty="0" smtClean="0"/>
              <a:t>S</a:t>
            </a:r>
            <a:r>
              <a:rPr lang="ru-RU" dirty="0" smtClean="0"/>
              <a:t>=?</a:t>
            </a:r>
          </a:p>
          <a:p>
            <a:pPr marL="0" indent="0">
              <a:buNone/>
            </a:pPr>
            <a:r>
              <a:rPr lang="ru-RU" b="1" dirty="0" smtClean="0"/>
              <a:t>Решение: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04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316" y="676415"/>
            <a:ext cx="7786540" cy="810705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площадь поверхности куба, если длина его ребра равна 7 см.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549588" y="2107839"/>
            <a:ext cx="1357312" cy="1333500"/>
          </a:xfrm>
          <a:prstGeom prst="cube">
            <a:avLst>
              <a:gd name="adj" fmla="val 25000"/>
            </a:avLst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Franklin Gothic Book" panose="020B05030201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397047" y="2607108"/>
            <a:ext cx="1000125" cy="158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53965" y="3100158"/>
            <a:ext cx="928688" cy="158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539129" y="3126627"/>
            <a:ext cx="357187" cy="28575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585212" y="3412377"/>
            <a:ext cx="643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6 </a:t>
            </a:r>
            <a:r>
              <a:rPr lang="ru-RU" altLang="ru-RU" dirty="0">
                <a:solidFill>
                  <a:srgbClr val="C00000"/>
                </a:solidFill>
                <a:latin typeface="Franklin Gothic Book" panose="020B0503020102020204" pitchFamily="34" charset="0"/>
              </a:rPr>
              <a:t>см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253628" y="1591919"/>
            <a:ext cx="6579287" cy="440467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Дано</a:t>
            </a:r>
            <a:r>
              <a:rPr lang="ru-RU" dirty="0" smtClean="0"/>
              <a:t>: куб, а=7 см</a:t>
            </a:r>
          </a:p>
          <a:p>
            <a:pPr marL="0" indent="0">
              <a:buNone/>
            </a:pPr>
            <a:r>
              <a:rPr lang="ru-RU" b="1" dirty="0" smtClean="0"/>
              <a:t>Найти:</a:t>
            </a:r>
            <a:r>
              <a:rPr lang="ru-RU" dirty="0" smtClean="0"/>
              <a:t> </a:t>
            </a:r>
            <a:r>
              <a:rPr lang="en-US" dirty="0" smtClean="0"/>
              <a:t>S</a:t>
            </a:r>
            <a:r>
              <a:rPr lang="ru-RU" dirty="0" smtClean="0"/>
              <a:t>=?</a:t>
            </a:r>
          </a:p>
          <a:p>
            <a:pPr marL="0" indent="0">
              <a:buNone/>
            </a:pPr>
            <a:r>
              <a:rPr lang="ru-RU" b="1" dirty="0" smtClean="0"/>
              <a:t>Решение: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9" name="Object 12"/>
          <p:cNvGraphicFramePr>
            <a:graphicFrameLocks noChangeAspect="1"/>
          </p:cNvGraphicFramePr>
          <p:nvPr/>
        </p:nvGraphicFramePr>
        <p:xfrm>
          <a:off x="4276970" y="2734758"/>
          <a:ext cx="2915681" cy="856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Формула" r:id="rId3" imgW="838196" imgH="247562" progId="Equation.3">
                  <p:embed/>
                </p:oleObj>
              </mc:Choice>
              <mc:Fallback>
                <p:oleObj name="Формула" r:id="rId3" imgW="838196" imgH="247562" progId="Equation.3">
                  <p:embed/>
                  <p:pic>
                    <p:nvPicPr>
                      <p:cNvPr id="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970" y="2734758"/>
                        <a:ext cx="2915681" cy="856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16"/>
          <p:cNvSpPr>
            <a:spLocks noChangeArrowheads="1"/>
          </p:cNvSpPr>
          <p:nvPr/>
        </p:nvSpPr>
        <p:spPr bwMode="auto">
          <a:xfrm>
            <a:off x="2253628" y="3696410"/>
            <a:ext cx="6211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sz="40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пов.куба</a:t>
            </a: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∙ </a:t>
            </a:r>
            <a: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∙ </a:t>
            </a:r>
            <a: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294 </a:t>
            </a: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ru-RU" altLang="ru-RU" sz="4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1906900" y="4690296"/>
            <a:ext cx="45975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latin typeface="Franklin Gothic Book" panose="020B0503020102020204" pitchFamily="34" charset="0"/>
              </a:rPr>
              <a:t>Ответ:</a:t>
            </a:r>
            <a:r>
              <a:rPr lang="ru-RU" altLang="ru-RU" sz="2400" dirty="0">
                <a:latin typeface="Franklin Gothic Book" panose="020B0503020102020204" pitchFamily="34" charset="0"/>
              </a:rPr>
              <a:t>  </a:t>
            </a:r>
            <a:r>
              <a:rPr lang="en-US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sz="3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пов.куба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294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ru-RU" altLang="ru-RU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dirty="0">
                <a:latin typeface="Franklin Gothic Book" panose="020B0503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143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2028"/>
            <a:ext cx="8229600" cy="1143000"/>
          </a:xfrm>
        </p:spPr>
        <p:txBody>
          <a:bodyPr/>
          <a:lstStyle/>
          <a:p>
            <a:r>
              <a:rPr lang="ru-RU" altLang="ru-RU" dirty="0"/>
              <a:t>В ы в о д ы :</a:t>
            </a:r>
            <a:br>
              <a:rPr lang="ru-RU" altLang="ru-RU" dirty="0"/>
            </a:br>
            <a:r>
              <a:rPr lang="ru-RU" alt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прямоугольный параллелепипед  имеет:</a:t>
            </a:r>
            <a:br>
              <a:rPr lang="ru-RU" alt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109" y="1461155"/>
            <a:ext cx="8766927" cy="3948571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ru-RU" alt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alt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граней</a:t>
            </a:r>
            <a:r>
              <a:rPr lang="ru-RU" alt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sz="6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ru-RU" alt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alt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рёбер</a:t>
            </a:r>
            <a:r>
              <a:rPr lang="ru-RU" alt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6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ru-RU" alt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alt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вершин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ru-RU" alt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Грани: </a:t>
            </a:r>
            <a:r>
              <a:rPr lang="ru-RU" alt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прямоугольники, квадраты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36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1613" y="1587500"/>
            <a:ext cx="1277937" cy="863600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/>
              <a:t>5</a:t>
            </a:r>
          </a:p>
        </p:txBody>
      </p:sp>
      <p:sp>
        <p:nvSpPr>
          <p:cNvPr id="3" name="Овал 2"/>
          <p:cNvSpPr/>
          <p:nvPr/>
        </p:nvSpPr>
        <p:spPr>
          <a:xfrm>
            <a:off x="1692275" y="1571625"/>
            <a:ext cx="1655763" cy="13684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7065963" y="1827213"/>
            <a:ext cx="1584325" cy="1908175"/>
          </a:xfrm>
          <a:prstGeom prst="triangle">
            <a:avLst/>
          </a:prstGeom>
          <a:solidFill>
            <a:srgbClr val="476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/>
              <a:t>7</a:t>
            </a:r>
          </a:p>
        </p:txBody>
      </p:sp>
      <p:sp>
        <p:nvSpPr>
          <p:cNvPr id="7" name="Правильный пятиугольник 6"/>
          <p:cNvSpPr/>
          <p:nvPr/>
        </p:nvSpPr>
        <p:spPr>
          <a:xfrm>
            <a:off x="3779838" y="4835525"/>
            <a:ext cx="1439862" cy="1368425"/>
          </a:xfrm>
          <a:prstGeom prst="pent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/>
              <a:t>6</a:t>
            </a:r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5732463" y="3573463"/>
            <a:ext cx="914400" cy="1382712"/>
          </a:xfrm>
          <a:prstGeom prst="flowChartMagneticDisk">
            <a:avLst/>
          </a:prstGeom>
          <a:solidFill>
            <a:srgbClr val="FFC00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CC6600"/>
                </a:solidFill>
              </a:rPr>
              <a:t>8</a:t>
            </a:r>
          </a:p>
        </p:txBody>
      </p:sp>
      <p:pic>
        <p:nvPicPr>
          <p:cNvPr id="15367" name="Picture 3" descr="C:\Users\Марина\Desktop\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4608513"/>
            <a:ext cx="1631950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4" descr="C:\Users\Марина\Desktop\i-608204ed47499826e2d2ed255175b959-PovC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347913"/>
            <a:ext cx="13430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5" descr="C:\Users\Марина\Desktop\5925_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5022850"/>
            <a:ext cx="188277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6" descr="C:\Users\Марина\Desktop\карандpencil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87313"/>
            <a:ext cx="108267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0675" y="142875"/>
            <a:ext cx="6343650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Разделите фигуры на две группы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30650" y="3103563"/>
            <a:ext cx="492125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5373" name="TextBox 10"/>
          <p:cNvSpPr txBox="1">
            <a:spLocks noChangeArrowheads="1"/>
          </p:cNvSpPr>
          <p:nvPr/>
        </p:nvSpPr>
        <p:spPr bwMode="auto">
          <a:xfrm>
            <a:off x="8399463" y="4856163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5374" name="TextBox 11"/>
          <p:cNvSpPr txBox="1">
            <a:spLocks noChangeArrowheads="1"/>
          </p:cNvSpPr>
          <p:nvPr/>
        </p:nvSpPr>
        <p:spPr bwMode="auto">
          <a:xfrm>
            <a:off x="1803400" y="5148263"/>
            <a:ext cx="492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rgbClr val="DDF6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4591" name="Номер слайда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762678-E8F7-46CD-BE80-384C1F4196A2}" type="slidenum">
              <a:rPr lang="ru-RU" altLang="ru-RU" sz="1400" smtClean="0">
                <a:solidFill>
                  <a:srgbClr val="B7B9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 smtClean="0">
              <a:solidFill>
                <a:srgbClr val="B7B9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92950" y="3940175"/>
            <a:ext cx="1871663" cy="66833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cs typeface="Aharoni" panose="02010803020104030203" pitchFamily="2" charset="-79"/>
              </a:rPr>
              <a:t>1, 5, 6,7</a:t>
            </a:r>
            <a:r>
              <a:rPr lang="ru-RU" sz="2000" b="1" dirty="0">
                <a:solidFill>
                  <a:srgbClr val="C00000"/>
                </a:solidFill>
              </a:rPr>
              <a:t>– на плоскости</a:t>
            </a:r>
          </a:p>
        </p:txBody>
      </p:sp>
    </p:spTree>
    <p:extLst>
      <p:ext uri="{BB962C8B-B14F-4D97-AF65-F5344CB8AC3E}">
        <p14:creationId xmlns:p14="http://schemas.microsoft.com/office/powerpoint/2010/main" val="4598092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10" grpId="0"/>
      <p:bldP spid="15373" grpId="0"/>
      <p:bldP spid="15374" grpId="0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1613" y="1587500"/>
            <a:ext cx="1277937" cy="863600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/>
              <a:t>5</a:t>
            </a:r>
          </a:p>
        </p:txBody>
      </p:sp>
      <p:sp>
        <p:nvSpPr>
          <p:cNvPr id="3" name="Овал 2"/>
          <p:cNvSpPr/>
          <p:nvPr/>
        </p:nvSpPr>
        <p:spPr>
          <a:xfrm>
            <a:off x="1692275" y="1571625"/>
            <a:ext cx="1655763" cy="13684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7065963" y="1827213"/>
            <a:ext cx="1584325" cy="1908175"/>
          </a:xfrm>
          <a:prstGeom prst="triangle">
            <a:avLst/>
          </a:prstGeom>
          <a:solidFill>
            <a:srgbClr val="476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/>
              <a:t>7</a:t>
            </a:r>
          </a:p>
        </p:txBody>
      </p:sp>
      <p:sp>
        <p:nvSpPr>
          <p:cNvPr id="7" name="Правильный пятиугольник 6"/>
          <p:cNvSpPr/>
          <p:nvPr/>
        </p:nvSpPr>
        <p:spPr>
          <a:xfrm>
            <a:off x="3779838" y="4835525"/>
            <a:ext cx="1439862" cy="1368425"/>
          </a:xfrm>
          <a:prstGeom prst="pent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/>
              <a:t>6</a:t>
            </a:r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5732463" y="3573463"/>
            <a:ext cx="914400" cy="1382712"/>
          </a:xfrm>
          <a:prstGeom prst="flowChartMagneticDisk">
            <a:avLst/>
          </a:prstGeom>
          <a:solidFill>
            <a:srgbClr val="FFC00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CC6600"/>
                </a:solidFill>
              </a:rPr>
              <a:t>8</a:t>
            </a:r>
          </a:p>
        </p:txBody>
      </p:sp>
      <p:pic>
        <p:nvPicPr>
          <p:cNvPr id="15367" name="Picture 3" descr="C:\Users\Марина\Desktop\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4608513"/>
            <a:ext cx="1631950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4" descr="C:\Users\Марина\Desktop\i-608204ed47499826e2d2ed255175b959-PovC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347913"/>
            <a:ext cx="13430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5" descr="C:\Users\Марина\Desktop\5925_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5022850"/>
            <a:ext cx="188277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6" descr="C:\Users\Марина\Desktop\карандpencil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87313"/>
            <a:ext cx="108267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0675" y="142875"/>
            <a:ext cx="6343650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Разделите фигуры на две группы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30650" y="3103563"/>
            <a:ext cx="492125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5373" name="TextBox 10"/>
          <p:cNvSpPr txBox="1">
            <a:spLocks noChangeArrowheads="1"/>
          </p:cNvSpPr>
          <p:nvPr/>
        </p:nvSpPr>
        <p:spPr bwMode="auto">
          <a:xfrm>
            <a:off x="8399463" y="4856163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5374" name="TextBox 11"/>
          <p:cNvSpPr txBox="1">
            <a:spLocks noChangeArrowheads="1"/>
          </p:cNvSpPr>
          <p:nvPr/>
        </p:nvSpPr>
        <p:spPr bwMode="auto">
          <a:xfrm>
            <a:off x="1803400" y="5148263"/>
            <a:ext cx="492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rgbClr val="DDF6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4591" name="Номер слайда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762678-E8F7-46CD-BE80-384C1F4196A2}" type="slidenum">
              <a:rPr lang="ru-RU" altLang="ru-RU" sz="1400" smtClean="0">
                <a:solidFill>
                  <a:srgbClr val="B7B9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400" smtClean="0">
              <a:solidFill>
                <a:srgbClr val="B7B9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92950" y="3940175"/>
            <a:ext cx="1871663" cy="66833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cs typeface="Aharoni" panose="02010803020104030203" pitchFamily="2" charset="-79"/>
              </a:rPr>
              <a:t>1, 5, 6,7</a:t>
            </a:r>
            <a:r>
              <a:rPr lang="ru-RU" sz="2000" b="1" dirty="0">
                <a:solidFill>
                  <a:srgbClr val="C00000"/>
                </a:solidFill>
              </a:rPr>
              <a:t>– на плоскости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843252" y="3817938"/>
            <a:ext cx="2148348" cy="9144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2,3,4,8 – объёмные фигуры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6497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10" grpId="0"/>
      <p:bldP spid="15373" grpId="0"/>
      <p:bldP spid="15374" grpId="0"/>
      <p:bldP spid="11" grpId="0" animBg="1"/>
      <p:bldP spid="11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5348318" y="407160"/>
            <a:ext cx="361908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endParaRPr lang="en-US" sz="3600" b="0" strike="noStrike" spc="-1" dirty="0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0" y="-121478"/>
            <a:ext cx="4632188" cy="7501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0" algn="ctr">
              <a:lnSpc>
                <a:spcPct val="150000"/>
              </a:lnSpc>
              <a:buClr>
                <a:srgbClr val="000000"/>
              </a:buClr>
            </a:pPr>
            <a:r>
              <a:rPr lang="ru-RU" sz="2400" b="0" strike="noStrike" spc="-1" dirty="0" smtClean="0">
                <a:solidFill>
                  <a:srgbClr val="0070C0"/>
                </a:solidFill>
                <a:latin typeface="Calibri"/>
              </a:rPr>
              <a:t>Какая фигура лишняя</a:t>
            </a:r>
            <a:endParaRPr lang="en-US" sz="24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2160" y="-12858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453555"/>
            <a:ext cx="2013019" cy="202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816258" y="2161292"/>
            <a:ext cx="1598563" cy="1761686"/>
          </a:xfrm>
          <a:prstGeom prst="can">
            <a:avLst>
              <a:gd name="adj" fmla="val 41667"/>
            </a:avLst>
          </a:prstGeom>
          <a:solidFill>
            <a:srgbClr val="00FF00"/>
          </a:solidFill>
          <a:ln w="9525">
            <a:solidFill>
              <a:srgbClr val="FFB8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B80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113032" y="24810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716" y="3721915"/>
            <a:ext cx="2215912" cy="213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502074" y="32561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831" y="3519099"/>
            <a:ext cx="1846244" cy="231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929437" y="2678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42" y="4185936"/>
            <a:ext cx="1771337" cy="181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2213045" y="1046520"/>
            <a:ext cx="1913006" cy="1946662"/>
          </a:xfrm>
          <a:prstGeom prst="triangle">
            <a:avLst>
              <a:gd name="adj" fmla="val 48200"/>
            </a:avLst>
          </a:prstGeom>
          <a:solidFill>
            <a:srgbClr val="FF33CC"/>
          </a:solidFill>
          <a:ln w="9525">
            <a:solidFill>
              <a:srgbClr val="FFB8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B80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100013" y="3492277"/>
            <a:ext cx="1890515" cy="1938726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FFB8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B80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4271625" y="177549"/>
            <a:ext cx="1978205" cy="1447997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rgbClr val="FFB8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B80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6965960" y="5476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9" y="547657"/>
            <a:ext cx="2120171" cy="204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5"/>
          <p:cNvPicPr/>
          <p:nvPr/>
        </p:nvPicPr>
        <p:blipFill>
          <a:blip r:embed="rId2"/>
          <a:stretch/>
        </p:blipFill>
        <p:spPr>
          <a:xfrm>
            <a:off x="2160" y="0"/>
            <a:ext cx="9139680" cy="6857640"/>
          </a:xfrm>
          <a:prstGeom prst="rect">
            <a:avLst/>
          </a:prstGeom>
          <a:ln>
            <a:noFill/>
          </a:ln>
        </p:spPr>
      </p:pic>
      <p:sp>
        <p:nvSpPr>
          <p:cNvPr id="88" name="CustomShape 1"/>
          <p:cNvSpPr/>
          <p:nvPr/>
        </p:nvSpPr>
        <p:spPr>
          <a:xfrm>
            <a:off x="181313" y="200683"/>
            <a:ext cx="7782816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 smtClean="0">
                <a:solidFill>
                  <a:srgbClr val="7030A0"/>
                </a:solidFill>
                <a:latin typeface="Calibri"/>
              </a:rPr>
              <a:t>Какие многогранники изображены</a:t>
            </a:r>
            <a:endParaRPr lang="en-US" sz="3600" b="1" strike="noStrike" spc="-1" dirty="0">
              <a:solidFill>
                <a:srgbClr val="7030A0"/>
              </a:solidFill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525600" y="1309320"/>
            <a:ext cx="27129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Текст слайда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" y="840043"/>
            <a:ext cx="9038145" cy="5721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1100"/>
          </a:xfrm>
        </p:spPr>
        <p:txBody>
          <a:bodyPr/>
          <a:lstStyle/>
          <a:p>
            <a:r>
              <a:rPr lang="ru-RU" dirty="0"/>
              <a:t>Классная работа.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109" y="1015738"/>
            <a:ext cx="8785781" cy="4525963"/>
          </a:xfrm>
        </p:spPr>
        <p:txBody>
          <a:bodyPr/>
          <a:lstStyle/>
          <a:p>
            <a:pPr marL="0" lvl="0" indent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4700" dirty="0">
                <a:solidFill>
                  <a:srgbClr val="C00000"/>
                </a:solidFill>
                <a:latin typeface="Arial"/>
              </a:rPr>
              <a:t>Тема урока: «</a:t>
            </a:r>
            <a:r>
              <a:rPr lang="ru-RU" sz="4700" b="1" dirty="0">
                <a:solidFill>
                  <a:srgbClr val="C00000"/>
                </a:solidFill>
                <a:latin typeface="Arial"/>
              </a:rPr>
              <a:t>Прямоугольный параллелепипед» </a:t>
            </a:r>
          </a:p>
          <a:p>
            <a:endParaRPr lang="ru-RU" dirty="0"/>
          </a:p>
        </p:txBody>
      </p:sp>
      <p:pic>
        <p:nvPicPr>
          <p:cNvPr id="4" name="Picture 2" descr="rona: прямоугольный параллелепипед стереометрия презентаци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95650" y="3626050"/>
            <a:ext cx="4772228" cy="323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509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810" y="685799"/>
            <a:ext cx="8644380" cy="4525963"/>
          </a:xfrm>
        </p:spPr>
        <p:txBody>
          <a:bodyPr/>
          <a:lstStyle/>
          <a:p>
            <a:pPr marL="0" indent="0" eaLnBrk="0" hangingPunct="0">
              <a:buNone/>
              <a:defRPr/>
            </a:pPr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Параллелепипед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– 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indent="0" eaLnBrk="0" hangingPunct="0">
              <a:buNone/>
              <a:defRPr/>
            </a:pP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слово греческого происхождения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eaLnBrk="0" hangingPunct="0">
              <a:buNone/>
              <a:defRPr/>
            </a:pP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Образовано 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путём слияния двух слов: «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параллелос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» - «параллельный, идущие рядом» и «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эпидос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» - плоскость.</a:t>
            </a:r>
          </a:p>
          <a:p>
            <a:pPr algn="ctr" eaLnBrk="0" hangingPunct="0">
              <a:defRPr/>
            </a:pPr>
            <a:endParaRPr lang="en-US" sz="2000" dirty="0">
              <a:solidFill>
                <a:srgbClr val="26004D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56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93"/>
          <p:cNvSpPr txBox="1">
            <a:spLocks noChangeArrowheads="1"/>
          </p:cNvSpPr>
          <p:nvPr/>
        </p:nvSpPr>
        <p:spPr bwMode="auto">
          <a:xfrm>
            <a:off x="500063" y="428625"/>
            <a:ext cx="79406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i="1" dirty="0">
                <a:solidFill>
                  <a:srgbClr val="7030A0"/>
                </a:solidFill>
                <a:latin typeface="Bookman Old Style" panose="02050604050505020204" pitchFamily="18" charset="0"/>
              </a:rPr>
              <a:t>Прямоугольный параллелепипед состоит из: </a:t>
            </a:r>
          </a:p>
          <a:p>
            <a:pPr algn="ctr" eaLnBrk="1" hangingPunct="1"/>
            <a:r>
              <a:rPr lang="ru-RU" altLang="ru-RU" sz="2800" dirty="0" smtClean="0">
                <a:latin typeface="Calibri" panose="020F0502020204030204" pitchFamily="34" charset="0"/>
              </a:rPr>
              <a:t> </a:t>
            </a:r>
            <a:r>
              <a:rPr lang="ru-RU" altLang="ru-RU" sz="2800" b="1" i="1" dirty="0">
                <a:solidFill>
                  <a:srgbClr val="333399"/>
                </a:solidFill>
                <a:latin typeface="Calibri" panose="020F0502020204030204" pitchFamily="34" charset="0"/>
              </a:rPr>
              <a:t>6</a:t>
            </a:r>
            <a:r>
              <a:rPr lang="ru-RU" altLang="ru-RU" sz="2800" dirty="0">
                <a:latin typeface="Calibri" panose="020F0502020204030204" pitchFamily="34" charset="0"/>
              </a:rPr>
              <a:t> </a:t>
            </a:r>
            <a:r>
              <a:rPr lang="ru-RU" altLang="ru-RU" sz="2800" b="1" i="1" dirty="0">
                <a:solidFill>
                  <a:srgbClr val="333399"/>
                </a:solidFill>
                <a:latin typeface="Calibri" panose="020F0502020204030204" pitchFamily="34" charset="0"/>
              </a:rPr>
              <a:t>прямоугольников</a:t>
            </a:r>
            <a:r>
              <a:rPr lang="ru-RU" altLang="ru-RU" sz="2800" dirty="0">
                <a:latin typeface="Calibri" panose="020F0502020204030204" pitchFamily="34" charset="0"/>
              </a:rPr>
              <a:t>, которые называют </a:t>
            </a:r>
            <a:r>
              <a:rPr lang="ru-RU" altLang="ru-RU" sz="2800" b="1" i="1" dirty="0">
                <a:latin typeface="Calibri" panose="020F0502020204030204" pitchFamily="34" charset="0"/>
              </a:rPr>
              <a:t>гранями</a:t>
            </a:r>
            <a:r>
              <a:rPr lang="ru-RU" altLang="ru-RU" sz="28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6387" name="Text Box 1094"/>
          <p:cNvSpPr txBox="1">
            <a:spLocks noChangeArrowheads="1"/>
          </p:cNvSpPr>
          <p:nvPr/>
        </p:nvSpPr>
        <p:spPr bwMode="auto">
          <a:xfrm>
            <a:off x="517525" y="2228850"/>
            <a:ext cx="8016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i="1">
                <a:solidFill>
                  <a:srgbClr val="FF0000"/>
                </a:solidFill>
                <a:latin typeface="Monotype Corsiva" panose="03010101010201010101" pitchFamily="66" charset="0"/>
              </a:rPr>
              <a:t>Противоположные грани прямоугольного параллелепипеда равны</a:t>
            </a:r>
            <a:endParaRPr lang="ru-RU" altLang="ru-RU" sz="240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714375" y="3214688"/>
            <a:ext cx="2071688" cy="2714625"/>
            <a:chOff x="284137" y="2928934"/>
            <a:chExt cx="2717800" cy="3502025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rot="5400000" flipH="1" flipV="1">
              <a:off x="-1180143" y="4964597"/>
              <a:ext cx="2930643" cy="208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286220" y="6428910"/>
              <a:ext cx="2143000" cy="204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5400000" flipH="1" flipV="1">
              <a:off x="962858" y="4964597"/>
              <a:ext cx="2930643" cy="208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86220" y="3500316"/>
              <a:ext cx="2143000" cy="204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286220" y="2928934"/>
              <a:ext cx="641442" cy="57138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927663" y="2928934"/>
              <a:ext cx="2072191" cy="204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 flipV="1">
              <a:off x="2428846" y="2929308"/>
              <a:ext cx="571382" cy="57063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 flipV="1">
              <a:off x="2428846" y="5857902"/>
              <a:ext cx="571382" cy="57063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>
              <a:off x="1536598" y="4392190"/>
              <a:ext cx="2928594" cy="208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0800000">
              <a:off x="927663" y="5857528"/>
              <a:ext cx="2072191" cy="2047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286220" y="5857528"/>
              <a:ext cx="641442" cy="57138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 flipV="1">
              <a:off x="-537658" y="4394255"/>
              <a:ext cx="2930641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AutoShape 43"/>
          <p:cNvSpPr>
            <a:spLocks noChangeArrowheads="1"/>
          </p:cNvSpPr>
          <p:nvPr/>
        </p:nvSpPr>
        <p:spPr bwMode="auto">
          <a:xfrm>
            <a:off x="714375" y="5500688"/>
            <a:ext cx="2071688" cy="428625"/>
          </a:xfrm>
          <a:prstGeom prst="parallelogram">
            <a:avLst>
              <a:gd name="adj" fmla="val 108526"/>
            </a:avLst>
          </a:prstGeom>
          <a:solidFill>
            <a:srgbClr val="CC00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Franklin Gothic Book" panose="020B0503020102020204" pitchFamily="34" charset="0"/>
            </a:endParaRPr>
          </a:p>
        </p:txBody>
      </p:sp>
      <p:sp>
        <p:nvSpPr>
          <p:cNvPr id="22" name="AutoShape 43"/>
          <p:cNvSpPr>
            <a:spLocks noChangeArrowheads="1"/>
          </p:cNvSpPr>
          <p:nvPr/>
        </p:nvSpPr>
        <p:spPr bwMode="auto">
          <a:xfrm>
            <a:off x="714375" y="3214688"/>
            <a:ext cx="2143125" cy="428625"/>
          </a:xfrm>
          <a:prstGeom prst="parallelogram">
            <a:avLst>
              <a:gd name="adj" fmla="val 114745"/>
            </a:avLst>
          </a:prstGeom>
          <a:solidFill>
            <a:srgbClr val="CC00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Franklin Gothic Book" panose="020B0503020102020204" pitchFamily="34" charset="0"/>
            </a:endParaRPr>
          </a:p>
        </p:txBody>
      </p:sp>
      <p:grpSp>
        <p:nvGrpSpPr>
          <p:cNvPr id="3" name="Группа 23"/>
          <p:cNvGrpSpPr>
            <a:grpSpLocks/>
          </p:cNvGrpSpPr>
          <p:nvPr/>
        </p:nvGrpSpPr>
        <p:grpSpPr bwMode="auto">
          <a:xfrm>
            <a:off x="3214688" y="3214688"/>
            <a:ext cx="2071687" cy="2714625"/>
            <a:chOff x="284137" y="2928934"/>
            <a:chExt cx="2717800" cy="3502025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 rot="5400000" flipH="1" flipV="1">
              <a:off x="-1180143" y="4964597"/>
              <a:ext cx="2930643" cy="208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286219" y="6428910"/>
              <a:ext cx="2143002" cy="204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5400000" flipH="1" flipV="1">
              <a:off x="962857" y="4964597"/>
              <a:ext cx="2930643" cy="208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286219" y="3500316"/>
              <a:ext cx="2143002" cy="204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286219" y="2928934"/>
              <a:ext cx="641443" cy="57138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927662" y="2928934"/>
              <a:ext cx="2072193" cy="204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5400000" flipH="1" flipV="1">
              <a:off x="2428848" y="2929308"/>
              <a:ext cx="571382" cy="57063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5400000" flipH="1" flipV="1">
              <a:off x="2428848" y="5857902"/>
              <a:ext cx="571382" cy="57063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5400000">
              <a:off x="1536599" y="4392190"/>
              <a:ext cx="2928594" cy="208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927662" y="5857528"/>
              <a:ext cx="2072193" cy="2047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286219" y="5857528"/>
              <a:ext cx="641443" cy="57138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 flipH="1" flipV="1">
              <a:off x="-537659" y="4394255"/>
              <a:ext cx="2930641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AutoShape 41"/>
          <p:cNvSpPr>
            <a:spLocks noChangeArrowheads="1"/>
          </p:cNvSpPr>
          <p:nvPr/>
        </p:nvSpPr>
        <p:spPr bwMode="auto">
          <a:xfrm rot="5400000" flipH="1">
            <a:off x="3714750" y="4357688"/>
            <a:ext cx="2714625" cy="428625"/>
          </a:xfrm>
          <a:prstGeom prst="parallelogram">
            <a:avLst>
              <a:gd name="adj" fmla="val 102272"/>
            </a:avLst>
          </a:prstGeom>
          <a:solidFill>
            <a:srgbClr val="6600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Franklin Gothic Book" panose="020B0503020102020204" pitchFamily="34" charset="0"/>
            </a:endParaRPr>
          </a:p>
        </p:txBody>
      </p:sp>
      <p:sp>
        <p:nvSpPr>
          <p:cNvPr id="38" name="AutoShape 41"/>
          <p:cNvSpPr>
            <a:spLocks noChangeArrowheads="1"/>
          </p:cNvSpPr>
          <p:nvPr/>
        </p:nvSpPr>
        <p:spPr bwMode="auto">
          <a:xfrm rot="5400000" flipH="1">
            <a:off x="2107406" y="4321970"/>
            <a:ext cx="2714625" cy="500062"/>
          </a:xfrm>
          <a:prstGeom prst="parallelogram">
            <a:avLst>
              <a:gd name="adj" fmla="val 95176"/>
            </a:avLst>
          </a:prstGeom>
          <a:solidFill>
            <a:srgbClr val="6600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Franklin Gothic Book" panose="020B0503020102020204" pitchFamily="34" charset="0"/>
            </a:endParaRPr>
          </a:p>
        </p:txBody>
      </p:sp>
      <p:grpSp>
        <p:nvGrpSpPr>
          <p:cNvPr id="4" name="Группа 38"/>
          <p:cNvGrpSpPr>
            <a:grpSpLocks/>
          </p:cNvGrpSpPr>
          <p:nvPr/>
        </p:nvGrpSpPr>
        <p:grpSpPr bwMode="auto">
          <a:xfrm>
            <a:off x="6072188" y="3143250"/>
            <a:ext cx="2071687" cy="2714625"/>
            <a:chOff x="284137" y="2928934"/>
            <a:chExt cx="2717800" cy="3502025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 rot="5400000" flipH="1" flipV="1">
              <a:off x="-1180142" y="4964597"/>
              <a:ext cx="2930641" cy="208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286219" y="6428912"/>
              <a:ext cx="2143002" cy="204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 flipH="1" flipV="1">
              <a:off x="962859" y="4964597"/>
              <a:ext cx="2930641" cy="208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286219" y="3500318"/>
              <a:ext cx="2143002" cy="204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286219" y="2928934"/>
              <a:ext cx="641443" cy="57138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927662" y="2928934"/>
              <a:ext cx="2072193" cy="204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 flipH="1" flipV="1">
              <a:off x="2428846" y="2929309"/>
              <a:ext cx="571384" cy="57063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5400000" flipH="1" flipV="1">
              <a:off x="2428846" y="5857903"/>
              <a:ext cx="571384" cy="57063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rot="5400000">
              <a:off x="1536599" y="4392190"/>
              <a:ext cx="2928594" cy="208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rot="10800000">
              <a:off x="927662" y="5857528"/>
              <a:ext cx="2072193" cy="2049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V="1">
              <a:off x="286219" y="5857528"/>
              <a:ext cx="641443" cy="571384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rot="5400000" flipH="1" flipV="1">
              <a:off x="-537660" y="4394256"/>
              <a:ext cx="2930643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ectangle 63"/>
          <p:cNvSpPr>
            <a:spLocks noChangeArrowheads="1"/>
          </p:cNvSpPr>
          <p:nvPr/>
        </p:nvSpPr>
        <p:spPr bwMode="auto">
          <a:xfrm>
            <a:off x="6572250" y="3143250"/>
            <a:ext cx="1571625" cy="2286000"/>
          </a:xfrm>
          <a:prstGeom prst="rect">
            <a:avLst/>
          </a:prstGeom>
          <a:solidFill>
            <a:srgbClr val="92D05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Franklin Gothic Book" panose="020B0503020102020204" pitchFamily="34" charset="0"/>
            </a:endParaRPr>
          </a:p>
        </p:txBody>
      </p:sp>
      <p:sp>
        <p:nvSpPr>
          <p:cNvPr id="53" name="Rectangle 63"/>
          <p:cNvSpPr>
            <a:spLocks noChangeArrowheads="1"/>
          </p:cNvSpPr>
          <p:nvPr/>
        </p:nvSpPr>
        <p:spPr bwMode="auto">
          <a:xfrm>
            <a:off x="6072188" y="3571875"/>
            <a:ext cx="1643062" cy="2286000"/>
          </a:xfrm>
          <a:prstGeom prst="rect">
            <a:avLst/>
          </a:prstGeom>
          <a:solidFill>
            <a:srgbClr val="92D05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278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21" grpId="0" animBg="1"/>
      <p:bldP spid="22" grpId="0" animBg="1"/>
      <p:bldP spid="37" grpId="0" animBg="1"/>
      <p:bldP spid="38" grpId="0" animBg="1"/>
      <p:bldP spid="52" grpId="0" animBg="1"/>
      <p:bldP spid="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Математика 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</TotalTime>
  <Words>743</Words>
  <Application>Microsoft Office PowerPoint</Application>
  <PresentationFormat>Экран (4:3)</PresentationFormat>
  <Paragraphs>183</Paragraphs>
  <Slides>28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3" baseType="lpstr">
      <vt:lpstr>Aharoni</vt:lpstr>
      <vt:lpstr>Arial</vt:lpstr>
      <vt:lpstr>Bookman Old Style</vt:lpstr>
      <vt:lpstr>Calibri</vt:lpstr>
      <vt:lpstr>Calibri Light</vt:lpstr>
      <vt:lpstr>DejaVu Sans</vt:lpstr>
      <vt:lpstr>Franklin Gothic Book</vt:lpstr>
      <vt:lpstr>Monotype Corsiva</vt:lpstr>
      <vt:lpstr>Symbol</vt:lpstr>
      <vt:lpstr>Times New Roman</vt:lpstr>
      <vt:lpstr>Wingdings</vt:lpstr>
      <vt:lpstr>Office Theme</vt:lpstr>
      <vt:lpstr>Office Theme</vt:lpstr>
      <vt:lpstr>Математика 4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Классная работа.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Измерения прямоугольного параллелепипеда</vt:lpstr>
      <vt:lpstr>Построение прямоугольного параллелепипеда</vt:lpstr>
      <vt:lpstr>Проверь себя</vt:lpstr>
      <vt:lpstr>Найдем длину всех ребер.</vt:lpstr>
      <vt:lpstr>Решить задачу:  Измерения прямоугольного параллелепипеда –  120 см, 25 дм, 3м.  Найдите сумму длин рёбер.  </vt:lpstr>
      <vt:lpstr>Решить задачу: Измерения прямоугольного параллелепипеда – 120 см, 25 дм, 3м.  Найдите сумму длин рёбер.  </vt:lpstr>
      <vt:lpstr>Решить задачу: Измерения прямоугольного параллелепипеда – 120 см, 25 дм, 3м.  Найдите сумму длин рёбер.  </vt:lpstr>
      <vt:lpstr>Презентация PowerPoint</vt:lpstr>
      <vt:lpstr>Реши задачу: Вычисли площадь поверхности  прямоугольного параллелепипеда с измерениями  5 см, 7 см и 8 см. </vt:lpstr>
      <vt:lpstr>Вычисли площадь поверхности  прямоугольного параллелепипеда с измерениями  5 см, 7 см и 8 см. </vt:lpstr>
      <vt:lpstr>Вычисли площадь поверхности  прямоугольного параллелепипеда с измерениями  5 см, 7 см и 8 см. </vt:lpstr>
      <vt:lpstr>КУБ</vt:lpstr>
      <vt:lpstr>Реши задачу:  Найдите площадь поверхности куба, если длина его ребра равна 7 см.</vt:lpstr>
      <vt:lpstr>Найдите площадь поверхности куба, если длина его ребра равна 7 см.</vt:lpstr>
      <vt:lpstr>Найдите площадь поверхности куба, если длина его ребра равна 7 см.</vt:lpstr>
      <vt:lpstr>В ы в о д ы : прямоугольный параллелепипед  имеет: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Михаил Горяйнов</dc:creator>
  <dc:description/>
  <cp:lastModifiedBy>1</cp:lastModifiedBy>
  <cp:revision>177</cp:revision>
  <dcterms:created xsi:type="dcterms:W3CDTF">2013-11-19T05:52:05Z</dcterms:created>
  <dcterms:modified xsi:type="dcterms:W3CDTF">2022-01-12T17:25:12Z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</vt:i4>
  </property>
</Properties>
</file>