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70" r:id="rId2"/>
    <p:sldId id="260" r:id="rId3"/>
    <p:sldId id="269" r:id="rId4"/>
    <p:sldId id="257" r:id="rId5"/>
    <p:sldId id="258" r:id="rId6"/>
    <p:sldId id="261" r:id="rId7"/>
    <p:sldId id="262" r:id="rId8"/>
    <p:sldId id="264" r:id="rId9"/>
    <p:sldId id="265" r:id="rId10"/>
    <p:sldId id="266" r:id="rId11"/>
    <p:sldId id="267" r:id="rId12"/>
    <p:sldId id="263" r:id="rId13"/>
    <p:sldId id="272" r:id="rId14"/>
    <p:sldId id="273" r:id="rId15"/>
    <p:sldId id="274" r:id="rId16"/>
    <p:sldId id="275" r:id="rId17"/>
    <p:sldId id="271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4DE8-DECC-4F2A-B5C2-C15D5DFB4396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754C-537B-4293-BB50-FCD058A426C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8562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4DE8-DECC-4F2A-B5C2-C15D5DFB4396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754C-537B-4293-BB50-FCD058A426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685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4DE8-DECC-4F2A-B5C2-C15D5DFB4396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754C-537B-4293-BB50-FCD058A426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705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4DE8-DECC-4F2A-B5C2-C15D5DFB4396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754C-537B-4293-BB50-FCD058A426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237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4DE8-DECC-4F2A-B5C2-C15D5DFB4396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754C-537B-4293-BB50-FCD058A426C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816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4DE8-DECC-4F2A-B5C2-C15D5DFB4396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754C-537B-4293-BB50-FCD058A426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34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4DE8-DECC-4F2A-B5C2-C15D5DFB4396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754C-537B-4293-BB50-FCD058A426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548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4DE8-DECC-4F2A-B5C2-C15D5DFB4396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754C-537B-4293-BB50-FCD058A426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099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4DE8-DECC-4F2A-B5C2-C15D5DFB4396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754C-537B-4293-BB50-FCD058A426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38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FF9D4DE8-DECC-4F2A-B5C2-C15D5DFB4396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EB754C-537B-4293-BB50-FCD058A426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78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4DE8-DECC-4F2A-B5C2-C15D5DFB4396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B754C-537B-4293-BB50-FCD058A426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097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F9D4DE8-DECC-4F2A-B5C2-C15D5DFB4396}" type="datetimeFigureOut">
              <a:rPr lang="ru-RU" smtClean="0"/>
              <a:pPr/>
              <a:t>01.07.2021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5EB754C-537B-4293-BB50-FCD058A426C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0953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4E6582-5894-4466-B768-EC440183E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8EA33E-A1C7-4CC4-A9EB-78E425E83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013AEE9-BC11-4EF6-92F1-AA27122916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0" y="0"/>
            <a:ext cx="9127859" cy="6858000"/>
          </a:xfrm>
          <a:prstGeom prst="rect">
            <a:avLst/>
          </a:prstGeom>
        </p:spPr>
      </p:pic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ECEC2CCE-7BB3-413C-B148-34A01F0E0582}"/>
              </a:ext>
            </a:extLst>
          </p:cNvPr>
          <p:cNvSpPr txBox="1">
            <a:spLocks/>
          </p:cNvSpPr>
          <p:nvPr/>
        </p:nvSpPr>
        <p:spPr>
          <a:xfrm>
            <a:off x="1475656" y="1845734"/>
            <a:ext cx="6406508" cy="5000660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i="1" dirty="0">
                <a:solidFill>
                  <a:srgbClr val="C00000"/>
                </a:solidFill>
                <a:cs typeface="Mongolian Baiti" pitchFamily="66" charset="0"/>
              </a:rPr>
              <a:t>КРАТКАЯ ПРЕЗЕНТАЦИЯ</a:t>
            </a:r>
            <a:br>
              <a:rPr lang="ru-RU" sz="2400" b="1" i="1" dirty="0">
                <a:solidFill>
                  <a:srgbClr val="C00000"/>
                </a:solidFill>
                <a:cs typeface="Mongolian Baiti" pitchFamily="66" charset="0"/>
              </a:rPr>
            </a:br>
            <a:r>
              <a:rPr lang="ru-RU" sz="2400" b="1" i="1" dirty="0">
                <a:solidFill>
                  <a:srgbClr val="C00000"/>
                </a:solidFill>
                <a:cs typeface="Mongolian Baiti" pitchFamily="66" charset="0"/>
              </a:rPr>
              <a:t> ОСНОВНОЙ </a:t>
            </a:r>
            <a:br>
              <a:rPr lang="ru-RU" sz="2400" b="1" i="1" dirty="0">
                <a:solidFill>
                  <a:srgbClr val="C00000"/>
                </a:solidFill>
                <a:cs typeface="Mongolian Baiti" pitchFamily="66" charset="0"/>
              </a:rPr>
            </a:br>
            <a:r>
              <a:rPr lang="ru-RU" sz="2400" b="1" i="1" dirty="0">
                <a:solidFill>
                  <a:srgbClr val="C00000"/>
                </a:solidFill>
                <a:cs typeface="Mongolian Baiti" pitchFamily="66" charset="0"/>
              </a:rPr>
              <a:t>  ОБРАЗОВАТЕЛЬНОЙ  ПРОГРАММЫ ДОШКОЛЬНОГО  ОБРАЗОВАНИЯ  </a:t>
            </a:r>
          </a:p>
          <a:p>
            <a:pPr algn="ctr"/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cs typeface="Mongolian Baiti" pitchFamily="66" charset="0"/>
              </a:rPr>
              <a:t>МАОУ «Викуловская СОШ № 2»</a:t>
            </a:r>
          </a:p>
          <a:p>
            <a:pPr algn="ctr"/>
            <a:endParaRPr lang="ru-RU" i="1" dirty="0">
              <a:cs typeface="Mongolian Baiti" pitchFamily="66" charset="0"/>
            </a:endParaRPr>
          </a:p>
          <a:p>
            <a:pPr algn="ctr"/>
            <a:endParaRPr lang="ru-RU" b="1" i="1" dirty="0">
              <a:cs typeface="Mongolian Baiti" pitchFamily="66" charset="0"/>
            </a:endParaRPr>
          </a:p>
          <a:p>
            <a:pPr algn="ctr"/>
            <a:endParaRPr lang="ru-RU" i="1" dirty="0">
              <a:cs typeface="Mongolian Baiti" pitchFamily="66" charset="0"/>
            </a:endParaRPr>
          </a:p>
          <a:p>
            <a:pPr algn="ctr"/>
            <a:endParaRPr lang="ru-RU" b="1" i="1" dirty="0">
              <a:cs typeface="Mongolian Baiti" pitchFamily="66" charset="0"/>
            </a:endParaRPr>
          </a:p>
          <a:p>
            <a:pPr algn="ctr"/>
            <a:endParaRPr lang="ru-RU" i="1" dirty="0">
              <a:cs typeface="Mongolian Baiti" pitchFamily="66" charset="0"/>
            </a:endParaRPr>
          </a:p>
          <a:p>
            <a:pPr algn="ctr"/>
            <a:endParaRPr lang="ru-RU" b="1" i="1" dirty="0">
              <a:cs typeface="Mongolian Baiti" pitchFamily="66" charset="0"/>
            </a:endParaRPr>
          </a:p>
          <a:p>
            <a:pPr algn="ctr"/>
            <a:endParaRPr lang="ru-RU" b="1" i="1" dirty="0">
              <a:cs typeface="Mongolian Baiti" pitchFamily="66" charset="0"/>
            </a:endParaRPr>
          </a:p>
          <a:p>
            <a:pPr algn="ctr"/>
            <a:r>
              <a:rPr lang="ru-RU" i="1" dirty="0">
                <a:solidFill>
                  <a:schemeClr val="accent1">
                    <a:lumMod val="75000"/>
                  </a:schemeClr>
                </a:solidFill>
                <a:cs typeface="Mongolian Baiti" pitchFamily="66" charset="0"/>
              </a:rPr>
              <a:t>2015 </a:t>
            </a:r>
            <a:r>
              <a:rPr lang="ru-RU" sz="1100" i="1" dirty="0">
                <a:solidFill>
                  <a:schemeClr val="accent1">
                    <a:lumMod val="75000"/>
                  </a:schemeClr>
                </a:solidFill>
                <a:cs typeface="Mongolian Baiti" pitchFamily="66" charset="0"/>
              </a:rPr>
              <a:t>Г.</a:t>
            </a:r>
            <a:endParaRPr lang="ru-RU" i="1" dirty="0">
              <a:solidFill>
                <a:schemeClr val="accent1">
                  <a:lumMod val="75000"/>
                </a:schemeClr>
              </a:solidFill>
              <a:cs typeface="Mongolian Baiti" pitchFamily="66" charset="0"/>
            </a:endParaRPr>
          </a:p>
          <a:p>
            <a:pPr algn="ctr"/>
            <a:endParaRPr lang="ru-RU" b="1" i="1" dirty="0">
              <a:cs typeface="Mongolian Baiti" pitchFamily="66" charset="0"/>
            </a:endParaRPr>
          </a:p>
          <a:p>
            <a:pPr algn="ctr"/>
            <a:endParaRPr lang="ru-RU" b="1" i="1" dirty="0">
              <a:cs typeface="Mongolian Baiti" pitchFamily="66" charset="0"/>
            </a:endParaRPr>
          </a:p>
          <a:p>
            <a:pPr algn="ctr"/>
            <a:endParaRPr lang="ru-RU" b="1" i="1" dirty="0">
              <a:cs typeface="Mongolian Baiti" pitchFamily="66" charset="0"/>
            </a:endParaRPr>
          </a:p>
          <a:p>
            <a:pPr algn="ctr"/>
            <a:endParaRPr lang="ru-RU" b="1" i="1" dirty="0">
              <a:cs typeface="Mongolian Baiti" pitchFamily="66" charset="0"/>
            </a:endParaRPr>
          </a:p>
          <a:p>
            <a:pPr algn="ctr"/>
            <a:endParaRPr lang="ru-RU" b="1" i="1" dirty="0">
              <a:cs typeface="Mongolian Baiti" pitchFamily="66" charset="0"/>
            </a:endParaRPr>
          </a:p>
          <a:p>
            <a:pPr algn="ctr"/>
            <a:endParaRPr lang="ru-RU" b="1" i="1" dirty="0">
              <a:cs typeface="Mongolian Baiti" pitchFamily="66" charset="0"/>
            </a:endParaRPr>
          </a:p>
          <a:p>
            <a:pPr algn="ctr"/>
            <a:endParaRPr lang="ru-RU" b="1" i="1" dirty="0">
              <a:cs typeface="Mongolian Baiti" pitchFamily="66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3561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129697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Цели и задачи образовательной области </a:t>
            </a:r>
            <a:br>
              <a:rPr lang="ru-RU" sz="2000" b="1" dirty="0">
                <a:solidFill>
                  <a:srgbClr val="FF0000"/>
                </a:solidFill>
              </a:rPr>
            </a:br>
            <a:r>
              <a:rPr lang="ru-RU" sz="2000" b="1" dirty="0">
                <a:solidFill>
                  <a:srgbClr val="FF0000"/>
                </a:solidFill>
              </a:rPr>
              <a:t>«Художественно – эстетическое развитие»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992444F-87B3-4A4E-A9D6-CEB29CC85D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0" y="0"/>
            <a:ext cx="9127859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329642" cy="4472006"/>
          </a:xfrm>
        </p:spPr>
        <p:txBody>
          <a:bodyPr>
            <a:normAutofit fontScale="92500" lnSpcReduction="20000"/>
          </a:bodyPr>
          <a:lstStyle/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Цель художественного творчества развития дошкольников состоит во взаимодействии и проникновении различных видов искусства и художественной деятельности в образовательный процесс дошкольной организации</a:t>
            </a:r>
          </a:p>
          <a:p>
            <a:pPr>
              <a:buNone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Образовательные задачи: </a:t>
            </a:r>
          </a:p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формирование основ художественной культуры: представления о специфике изобразительного искусства, потребности в художественном творчестве и в общении с искусством, первоначальные понятия о выразительных возможностях языка искусства;</a:t>
            </a:r>
          </a:p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развитие продуктивной деятельности; </a:t>
            </a:r>
          </a:p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развитие интереса к различным видам искусства (пластическим и сценическим); </a:t>
            </a:r>
          </a:p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формирование основ художественного мышления, художественного мировидения, художественной ментальности, эмоционально-чувственного отношения к предметам и явлениям действительности;</a:t>
            </a:r>
          </a:p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развитие потребности в художественном творчестве (изобразительном, художественно-речевом, музыкально-пластическом);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обучение основам создания художественных образов, формирование практических навыков работы в различных видах   художественной деятельности;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приобщение детей к лучшим образцам отечественного и мирового искусства, воспитание у детей уважения, эмоционально- ценностного отношения к искусству.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129697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Цели и задачи образовательной области </a:t>
            </a:r>
            <a:br>
              <a:rPr lang="ru-RU" sz="2000" b="1" dirty="0">
                <a:solidFill>
                  <a:srgbClr val="FF0000"/>
                </a:solidFill>
              </a:rPr>
            </a:br>
            <a:r>
              <a:rPr lang="ru-RU" sz="2000" b="1" dirty="0">
                <a:solidFill>
                  <a:srgbClr val="FF0000"/>
                </a:solidFill>
              </a:rPr>
              <a:t>«Физическое развитие»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410848A-3347-4AA1-BED0-B6B8F8D25E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0" y="0"/>
            <a:ext cx="9127859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4324" y="548680"/>
            <a:ext cx="8258204" cy="4543444"/>
          </a:xfrm>
        </p:spPr>
        <p:txBody>
          <a:bodyPr>
            <a:normAutofit fontScale="85000" lnSpcReduction="20000"/>
          </a:bodyPr>
          <a:lstStyle/>
          <a:p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Цель физического развития детей дошкольного возраста заключается в создании благоприятных условий для оптимального физического развития, формирования базиса физической культуры личности.</a:t>
            </a:r>
          </a:p>
          <a:p>
            <a:pPr>
              <a:buNone/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Оздоровительные задачи: </a:t>
            </a:r>
          </a:p>
          <a:p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обеспечивать охрану жизни детей;</a:t>
            </a:r>
          </a:p>
          <a:p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 совершенствовать работу </a:t>
            </a:r>
            <a:r>
              <a:rPr lang="ru-RU" sz="1800" dirty="0" err="1">
                <a:solidFill>
                  <a:schemeClr val="accent1">
                    <a:lumMod val="50000"/>
                  </a:schemeClr>
                </a:solidFill>
              </a:rPr>
              <a:t>сердечно-сосудистой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, дыхательной, нервной систем организма ребёнка; </a:t>
            </a:r>
          </a:p>
          <a:p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повышать его работоспособность; </a:t>
            </a:r>
          </a:p>
          <a:p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осуществлять закаливание растущего организма. </a:t>
            </a:r>
          </a:p>
          <a:p>
            <a:pPr>
              <a:buNone/>
            </a:pP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       Образовательные задачи: </a:t>
            </a:r>
          </a:p>
          <a:p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 формировать систему знаний о физических упражнениях, их структуре, оздоровительном воздействии на организм; </a:t>
            </a:r>
          </a:p>
          <a:p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целенаправленно развивать физические качества и координационные способности; </a:t>
            </a:r>
          </a:p>
          <a:p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 формировать двигательные умения в соответствии с особенностями возрастного развития и на этой основе расширять двигательный опыт, создавая ситуации радости и удовольствия в движении; </a:t>
            </a:r>
          </a:p>
          <a:p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формировать устойчивый интерес к регулярным занятиям физической культурой и различным видам физкультурно-спортивной деятельности.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C1ECA46-20D7-417F-806F-A819C2CE90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" y="0"/>
            <a:ext cx="913180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459432"/>
            <a:ext cx="7933588" cy="122553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/>
              <a:t> </a:t>
            </a:r>
            <a:r>
              <a:rPr lang="ru-RU" sz="2000" b="1" dirty="0">
                <a:solidFill>
                  <a:srgbClr val="FF0000"/>
                </a:solidFill>
              </a:rPr>
              <a:t>Цели и задачи образовательной области </a:t>
            </a:r>
            <a:br>
              <a:rPr lang="ru-RU" sz="2000" b="1" dirty="0">
                <a:solidFill>
                  <a:srgbClr val="FF0000"/>
                </a:solidFill>
              </a:rPr>
            </a:br>
            <a:r>
              <a:rPr lang="ru-RU" sz="2000" b="1" dirty="0">
                <a:solidFill>
                  <a:srgbClr val="FF0000"/>
                </a:solidFill>
              </a:rPr>
              <a:t>«Социально–коммуникативное развитие»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3800" y="774014"/>
            <a:ext cx="8505092" cy="4676788"/>
          </a:xfrm>
        </p:spPr>
        <p:txBody>
          <a:bodyPr>
            <a:noAutofit/>
          </a:bodyPr>
          <a:lstStyle/>
          <a:p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Цель социально-коммуникативного развития дошкольников состоит в развитии навыков социального поведения; умении адаптироваться к разным условиям социума, развитие уверенности и самостоятельности</a:t>
            </a:r>
          </a:p>
          <a:p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Образовательные задачи: </a:t>
            </a:r>
          </a:p>
          <a:p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 развитие положительного отношения ребёнка к себе, к сверстникам, взрослым людям и окружающему миру; </a:t>
            </a:r>
          </a:p>
          <a:p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создание условий для формирования у ребёнка уверенности в себе, в своих возможностях, в том, что он хороший, его любят; </a:t>
            </a:r>
          </a:p>
          <a:p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формирование чувства собственного достоинства, осознания своих прав и </a:t>
            </a:r>
          </a:p>
          <a:p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 воспитание уважения и терпимости к детям и взрослым </a:t>
            </a:r>
          </a:p>
          <a:p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оказание помощи при необходимости друг другу, планирование совместной деятельности, соподчинении и контроле своих желаний, согласовании с партнёрами по деятельности мнений и действий; </a:t>
            </a:r>
          </a:p>
          <a:p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развитие ответственности за друга, общее дело, данное слово; </a:t>
            </a:r>
          </a:p>
          <a:p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умение распознавать эмоциональные переживания и состояния окружающих, выражение собственных переживаний; </a:t>
            </a:r>
          </a:p>
          <a:p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формирование социальных навыков: освоение различных способов разрешения конфликтных ситуаций, умений договориться, соблюдать очерёдность, устанавливать новые контакты; </a:t>
            </a:r>
          </a:p>
          <a:p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развитие интереса к труду, желание трудиться, воспитание навыков элементарной трудовой деятельности; </a:t>
            </a:r>
          </a:p>
          <a:p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содействие становлению внутренней позиции «Я — будущий школьник»; </a:t>
            </a:r>
          </a:p>
          <a:p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приобщение </a:t>
            </a:r>
            <a:r>
              <a:rPr lang="ru-RU" sz="1200" dirty="0" err="1">
                <a:solidFill>
                  <a:schemeClr val="accent1">
                    <a:lumMod val="50000"/>
                  </a:schemeClr>
                </a:solidFill>
              </a:rPr>
              <a:t>гендерной</a:t>
            </a:r>
            <a:r>
              <a:rPr lang="ru-RU" sz="1200" dirty="0">
                <a:solidFill>
                  <a:schemeClr val="accent1">
                    <a:lumMod val="50000"/>
                  </a:schemeClr>
                </a:solidFill>
              </a:rPr>
              <a:t>, семейной, гражданской принадлежности, нравственной основы патриотических чувств.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F596094-22C7-4F0C-BFEC-DC870ED6BF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0" y="0"/>
            <a:ext cx="912785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774" y="-603448"/>
            <a:ext cx="7972452" cy="136841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Цели и задачи образовательной области </a:t>
            </a:r>
            <a:br>
              <a:rPr lang="ru-RU" sz="2000" b="1" dirty="0">
                <a:solidFill>
                  <a:srgbClr val="FF0000"/>
                </a:solidFill>
              </a:rPr>
            </a:br>
            <a:r>
              <a:rPr lang="ru-RU" sz="2000" b="1" dirty="0">
                <a:solidFill>
                  <a:srgbClr val="FF0000"/>
                </a:solidFill>
              </a:rPr>
              <a:t>«Познавательное развитие»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42898" y="764964"/>
            <a:ext cx="8258204" cy="4873752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Цель познавательного развития дошкольников состоит в расширении и обогащении ориентировки в окружающем мире, проживании ребёнком познавательно-исследовательской деятельности</a:t>
            </a:r>
          </a:p>
          <a:p>
            <a:pPr>
              <a:buNone/>
            </a:pP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    	Образовательные задачи:</a:t>
            </a:r>
          </a:p>
          <a:p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 содействовать проявлению и развитию у дошкольников потребности в активном взаимодействии с окружающей действительностью, любознательности, радости открытий нового на основе вопросов, практических действий и выбора; </a:t>
            </a:r>
          </a:p>
          <a:p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помогать ребёнку применять открытые им способы познания в разных видах деятельности, неожиданных комбинациях;</a:t>
            </a:r>
          </a:p>
          <a:p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 поддерживать процесс поиска вариантов продолжения и завершения гипотетических знаний путём </a:t>
            </a:r>
            <a:r>
              <a:rPr lang="ru-RU" sz="1800" dirty="0" err="1">
                <a:solidFill>
                  <a:schemeClr val="accent1">
                    <a:lumMod val="50000"/>
                  </a:schemeClr>
                </a:solidFill>
              </a:rPr>
              <a:t>опытничества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 и экспериментирования</a:t>
            </a:r>
          </a:p>
          <a:p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 обогащать сенсорный опыт ребёнка.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9442F42-2990-4475-8A12-ACD51ED059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0" y="0"/>
            <a:ext cx="912785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080" y="-459432"/>
            <a:ext cx="7972452" cy="136841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Цели и задачи образовательной области </a:t>
            </a:r>
            <a:br>
              <a:rPr lang="ru-RU" sz="2000" b="1" dirty="0">
                <a:solidFill>
                  <a:srgbClr val="FF0000"/>
                </a:solidFill>
              </a:rPr>
            </a:br>
            <a:r>
              <a:rPr lang="ru-RU" sz="2000" b="1" dirty="0">
                <a:solidFill>
                  <a:srgbClr val="FF0000"/>
                </a:solidFill>
              </a:rPr>
              <a:t>«Речевое развитие»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3080" y="888899"/>
            <a:ext cx="8043890" cy="4686320"/>
          </a:xfrm>
        </p:spPr>
        <p:txBody>
          <a:bodyPr>
            <a:normAutofit/>
          </a:bodyPr>
          <a:lstStyle/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Цель речевого развития дошкольников состоит в овладении речью как средством общения и культуры, происходящим в различных видах деятельности (познавательно-исследовательской, коммуникативной, восприятии художественной литературы и других), освоенной как с помощью взрослых, так и самостоятельно</a:t>
            </a:r>
          </a:p>
          <a:p>
            <a:pPr>
              <a:buNone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Образовательные задачи: </a:t>
            </a:r>
          </a:p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создавать условия для развития свободного общения воспитанников со взрослыми и детьми;  </a:t>
            </a:r>
          </a:p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развивать все компоненты устной речи детей (лексической стороны, грамматического строя речи, произносительной стороны речи; связной речи — диалогической и монологической форм) в различных видах деятельности;</a:t>
            </a:r>
          </a:p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формировать интерес и потребность в чтении, эмоционально-образное восприятие произведений разных жанров (сказки, рассказа, стихотворения, малых фольклорных форм); </a:t>
            </a:r>
          </a:p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развивать чуткость к выразительным средствам художественной речи, умение воспроизводить эти средства в своём творчестве.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4046EA8-4889-494C-A206-91EEF99532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" y="0"/>
            <a:ext cx="913180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1514" y="-648487"/>
            <a:ext cx="7901014" cy="129697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Цели и задачи образовательной области </a:t>
            </a:r>
            <a:br>
              <a:rPr lang="ru-RU" sz="2000" b="1" dirty="0">
                <a:solidFill>
                  <a:srgbClr val="FF0000"/>
                </a:solidFill>
              </a:rPr>
            </a:br>
            <a:r>
              <a:rPr lang="ru-RU" sz="2000" b="1" dirty="0">
                <a:solidFill>
                  <a:srgbClr val="FF0000"/>
                </a:solidFill>
              </a:rPr>
              <a:t>«Художественно – эстетическое развитие»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8487"/>
            <a:ext cx="8329642" cy="4472006"/>
          </a:xfrm>
        </p:spPr>
        <p:txBody>
          <a:bodyPr>
            <a:normAutofit fontScale="92500" lnSpcReduction="20000"/>
          </a:bodyPr>
          <a:lstStyle/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Цель художественного творчества развития дошкольников состоит во взаимодействии и проникновении различных видов искусства и художественной деятельности в образовательный процесс дошкольной организации</a:t>
            </a:r>
          </a:p>
          <a:p>
            <a:pPr>
              <a:buNone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Образовательные задачи: </a:t>
            </a:r>
          </a:p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формирование основ художественной культуры: представления о специфике изобразительного искусства, потребности в художественном творчестве и в общении с искусством, первоначальные понятия о выразительных возможностях языка искусства;</a:t>
            </a:r>
          </a:p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развитие продуктивной деятельности; </a:t>
            </a:r>
          </a:p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развитие интереса к различным видам искусства (пластическим и сценическим); </a:t>
            </a:r>
          </a:p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формирование основ художественного мышления, художественного мировидения, художественной ментальности, эмоционально-чувственного отношения к предметам и явлениям действительности;</a:t>
            </a:r>
          </a:p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развитие потребности в художественном творчестве (изобразительном, художественно-речевом, музыкально-пластическом); 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обучение основам создания художественных образов, формирование практических навыков работы в различных видах   художественной деятельности;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приобщение детей к лучшим образцам отечественного и мирового искусства, воспитание у детей уважения, эмоционально- ценностного отношения к искусству.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936C71F-6542-4C96-924F-07EE987A71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0" y="0"/>
            <a:ext cx="912785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0076" y="-549961"/>
            <a:ext cx="7972452" cy="129697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Цели и задачи образовательной области </a:t>
            </a:r>
            <a:br>
              <a:rPr lang="ru-RU" sz="2000" b="1" dirty="0">
                <a:solidFill>
                  <a:srgbClr val="FF0000"/>
                </a:solidFill>
              </a:rPr>
            </a:br>
            <a:r>
              <a:rPr lang="ru-RU" sz="2000" b="1" dirty="0">
                <a:solidFill>
                  <a:srgbClr val="FF0000"/>
                </a:solidFill>
              </a:rPr>
              <a:t>«Физическое развитие»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761617"/>
            <a:ext cx="8258204" cy="4543444"/>
          </a:xfrm>
        </p:spPr>
        <p:txBody>
          <a:bodyPr>
            <a:normAutofit fontScale="85000" lnSpcReduction="20000"/>
          </a:bodyPr>
          <a:lstStyle/>
          <a:p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Цель физического развития детей дошкольного возраста заключается в создании благоприятных условий для оптимального физического развития, формирования базиса физической культуры личности.</a:t>
            </a:r>
          </a:p>
          <a:p>
            <a:pPr>
              <a:buNone/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Оздоровительные задачи: </a:t>
            </a:r>
          </a:p>
          <a:p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обеспечивать охрану жизни детей;</a:t>
            </a:r>
          </a:p>
          <a:p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 совершенствовать работу </a:t>
            </a:r>
            <a:r>
              <a:rPr lang="ru-RU" sz="1800" dirty="0" err="1">
                <a:solidFill>
                  <a:schemeClr val="accent1">
                    <a:lumMod val="50000"/>
                  </a:schemeClr>
                </a:solidFill>
              </a:rPr>
              <a:t>сердечно-сосудистой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, дыхательной, нервной систем организма ребёнка; </a:t>
            </a:r>
          </a:p>
          <a:p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повышать его работоспособность; </a:t>
            </a:r>
          </a:p>
          <a:p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осуществлять закаливание растущего организма. </a:t>
            </a:r>
          </a:p>
          <a:p>
            <a:pPr>
              <a:buNone/>
            </a:pP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       Образовательные задачи: </a:t>
            </a:r>
          </a:p>
          <a:p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 формировать систему знаний о физических упражнениях, их структуре, оздоровительном воздействии на организм; </a:t>
            </a:r>
          </a:p>
          <a:p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целенаправленно развивать физические качества и координационные способности; </a:t>
            </a:r>
          </a:p>
          <a:p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 формировать двигательные умения в соответствии с особенностями возрастного развития и на этой основе расширять двигательный опыт, создавая ситуации радости и удовольствия в движении; </a:t>
            </a:r>
          </a:p>
          <a:p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формировать устойчивый интерес к регулярным занятиям физической культурой и различным видам физкультурно-спортивной деятельности.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CC9C39-570E-4049-8E8C-ABD61A269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F3982E9-16A2-497D-9363-0BA00FF3DE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4" y="0"/>
            <a:ext cx="9127859" cy="685800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B1E5A4B1-0949-4287-BF35-EFF59F2FA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404664"/>
            <a:ext cx="8208912" cy="4464496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ru-RU" sz="2200" b="1" dirty="0">
                <a:solidFill>
                  <a:srgbClr val="C00000"/>
                </a:solidFill>
              </a:rPr>
              <a:t>Планируемые результаты освоения детьми основной образовательной программы дошкольного образования</a:t>
            </a:r>
          </a:p>
          <a:p>
            <a:pPr fontAlgn="base"/>
            <a:r>
              <a:rPr lang="ru-RU" sz="2200" dirty="0">
                <a:solidFill>
                  <a:srgbClr val="C00000"/>
                </a:solidFill>
              </a:rPr>
              <a:t> </a:t>
            </a:r>
          </a:p>
          <a:p>
            <a:pPr fontAlgn="base"/>
            <a:r>
              <a:rPr lang="ru-RU" sz="2200" dirty="0">
                <a:solidFill>
                  <a:schemeClr val="accent2">
                    <a:lumMod val="75000"/>
                  </a:schemeClr>
                </a:solidFill>
              </a:rPr>
              <a:t>Планируемые результаты освоения детьми основной общеобразовательной программы дошкольного образования подразделяются на итоговые и промежуточные.</a:t>
            </a:r>
          </a:p>
          <a:p>
            <a:pPr fontAlgn="base"/>
            <a:r>
              <a:rPr lang="ru-RU" sz="2200" dirty="0">
                <a:solidFill>
                  <a:schemeClr val="accent2">
                    <a:lumMod val="75000"/>
                  </a:schemeClr>
                </a:solidFill>
              </a:rPr>
              <a:t>Для определения как промежуточных, так и итогового результатов освоения Программы большое значение имеет социальный портрет ребёнка 7 лет, освоившего основную общеобразовательную программу дошкольного образования. Являясь целевым ориентиром системы дошкольного образования, указанный социальный портрет отражает согласованные интересы и потребности семьи</a:t>
            </a:r>
            <a:r>
              <a:rPr lang="ru-RU" sz="2200" i="1" dirty="0">
                <a:solidFill>
                  <a:schemeClr val="accent2">
                    <a:lumMod val="75000"/>
                  </a:schemeClr>
                </a:solidFill>
              </a:rPr>
              <a:t>, </a:t>
            </a:r>
            <a:r>
              <a:rPr lang="ru-RU" sz="2200" dirty="0">
                <a:solidFill>
                  <a:schemeClr val="accent2">
                    <a:lumMod val="75000"/>
                  </a:schemeClr>
                </a:solidFill>
              </a:rPr>
              <a:t>общества и государства в области образования детей дошкольного возраста.</a:t>
            </a:r>
          </a:p>
          <a:p>
            <a:pPr fontAlgn="base"/>
            <a:r>
              <a:rPr lang="ru-RU" sz="2200" dirty="0">
                <a:solidFill>
                  <a:schemeClr val="accent2">
                    <a:lumMod val="75000"/>
                  </a:schemeClr>
                </a:solidFill>
              </a:rPr>
              <a:t>Формирование социального портрета ребёнка 7 лет, освоившего основную общеобразовательную программу дошкольного образования, осуществлялось также по следующим основаниям:</a:t>
            </a:r>
          </a:p>
          <a:p>
            <a:pPr fontAlgn="base"/>
            <a:r>
              <a:rPr lang="ru-RU" sz="2200" dirty="0">
                <a:solidFill>
                  <a:schemeClr val="accent2">
                    <a:lumMod val="75000"/>
                  </a:schemeClr>
                </a:solidFill>
              </a:rPr>
              <a:t>• по принципу </a:t>
            </a:r>
            <a:r>
              <a:rPr lang="ru-RU" sz="2200" dirty="0" err="1">
                <a:solidFill>
                  <a:schemeClr val="accent2">
                    <a:lumMod val="75000"/>
                  </a:schemeClr>
                </a:solidFill>
              </a:rPr>
              <a:t>интегративности</a:t>
            </a:r>
            <a:r>
              <a:rPr lang="ru-RU" sz="2200" dirty="0">
                <a:solidFill>
                  <a:schemeClr val="accent2">
                    <a:lumMod val="75000"/>
                  </a:schemeClr>
                </a:solidFill>
              </a:rPr>
              <a:t>, или возможности формирования качества в ходе освоения всех или большинства образовательных областей;</a:t>
            </a:r>
          </a:p>
          <a:p>
            <a:pPr fontAlgn="base"/>
            <a:r>
              <a:rPr lang="ru-RU" sz="2200" dirty="0">
                <a:solidFill>
                  <a:schemeClr val="accent2">
                    <a:lumMod val="75000"/>
                  </a:schemeClr>
                </a:solidFill>
              </a:rPr>
              <a:t>• в соответствии с новообразованиями, появляющимися у ребёнка к концу дошкольного возраста, если процесс его развития в ходе освоения Программы был правильно организован;</a:t>
            </a:r>
          </a:p>
          <a:p>
            <a:pPr fontAlgn="base"/>
            <a:r>
              <a:rPr lang="ru-RU" sz="2200" dirty="0">
                <a:solidFill>
                  <a:schemeClr val="accent2">
                    <a:lumMod val="75000"/>
                  </a:schemeClr>
                </a:solidFill>
              </a:rPr>
              <a:t>• с учётом возможности формирования того или иного качества в процессе освоения Программы</a:t>
            </a:r>
            <a:r>
              <a:rPr lang="ru-RU" sz="22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116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0C26886-E156-4076-969B-13330CDFC3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41" y="0"/>
            <a:ext cx="912785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518" y="-321098"/>
            <a:ext cx="8290778" cy="150019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Взаимодействие педагогического коллектива с семьями воспитанников</a:t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1968" y="764704"/>
            <a:ext cx="8258204" cy="447200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/>
              <a:t>	</a:t>
            </a:r>
            <a:r>
              <a:rPr lang="ru-RU" b="1" i="1" u="sng" dirty="0">
                <a:solidFill>
                  <a:schemeClr val="accent1">
                    <a:lumMod val="50000"/>
                  </a:schemeClr>
                </a:solidFill>
              </a:rPr>
              <a:t>Цель</a:t>
            </a:r>
            <a:r>
              <a:rPr lang="ru-RU" u="sng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u="sng" dirty="0">
                <a:solidFill>
                  <a:schemeClr val="accent1">
                    <a:lumMod val="50000"/>
                  </a:schemeClr>
                </a:solidFill>
              </a:rPr>
              <a:t>Установление сотруднических отношений с родителями в процессе развития и воспитания детей раннего и дошкольного возрастав условиях ДОУ и семьи; создание единого образовательного пространства.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u="sng" dirty="0">
                <a:solidFill>
                  <a:schemeClr val="accent1">
                    <a:lumMod val="50000"/>
                  </a:schemeClr>
                </a:solidFill>
              </a:rPr>
              <a:t>Основные принципы в работе с семьями воспитанников: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		- открытость детского сада для семьи; </a:t>
            </a:r>
          </a:p>
          <a:p>
            <a:pPr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		- сотрудничество педагогов и родителей в воспитании детей; </a:t>
            </a:r>
          </a:p>
          <a:p>
            <a:pPr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		- создание единой развивающей среды, обеспечивающей единые подходы к 	  	   развитию личности в семье и детском коллективе. </a:t>
            </a:r>
          </a:p>
          <a:p>
            <a:r>
              <a:rPr lang="ru-RU" b="1" u="sng" dirty="0">
                <a:solidFill>
                  <a:schemeClr val="accent1">
                    <a:lumMod val="50000"/>
                  </a:schemeClr>
                </a:solidFill>
              </a:rPr>
              <a:t>Функции работы образовательного учреждения с семьей: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		- ознакомление родителей с содержанием и методикой образовательного  	 	   процесса; </a:t>
            </a:r>
          </a:p>
          <a:p>
            <a:pPr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		- психолого-педагогическое просвещение; </a:t>
            </a:r>
          </a:p>
          <a:p>
            <a:pPr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		- вовлечение родителей в совместную с детьми и педагогами деятельность;</a:t>
            </a:r>
          </a:p>
          <a:p>
            <a:pPr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		 - помощь семьям, испытывающим какие-либо трудности; </a:t>
            </a:r>
          </a:p>
          <a:p>
            <a:pPr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		- взаимодействие педагогов с общественными организациями родителей –   	  	   родительскими комитетами.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7467600" cy="121444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     Пояснительная записка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D87F0D4-B187-46AE-ACA4-99FFB1B552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0" y="0"/>
            <a:ext cx="9127859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32656"/>
            <a:ext cx="8433654" cy="5915744"/>
          </a:xfrm>
        </p:spPr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Основная  образовательная программа дошкольного образования (далее - Программа) является документом,  представляющим модель образовательного процесса муниципального автономного учреждения дошкольного образования «Викуловская средняя общеобразовательная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шкла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№ 2»</a:t>
            </a:r>
          </a:p>
          <a:p>
            <a:pPr lvl="1">
              <a:buFont typeface="Arial" pitchFamily="34" charset="0"/>
              <a:buChar char="•"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Программа  обеспечивает разностороннее развитие детей в возрасте от 2 до 7 лет с учетом их возрастных и индивидуальных особенностей по основным направлениям: </a:t>
            </a:r>
            <a:r>
              <a:rPr lang="ru-RU" sz="2400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физическому, социально-коммуникат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ивному, </a:t>
            </a:r>
            <a:r>
              <a:rPr lang="ru-RU" sz="2400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познавательному, речевому и художественно-эстетическому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9E15DD6-AACE-4199-A0F2-1ED2F15B7F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0" y="0"/>
            <a:ext cx="9127859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620688"/>
            <a:ext cx="7467600" cy="5116654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chemeClr val="accent3">
                    <a:lumMod val="50000"/>
                  </a:schemeClr>
                </a:solidFill>
              </a:rPr>
              <a:t>Образовательная программа дошкольного образования разработана самостоятельно и утверждена образовательным учреждением в соответствии с федеральным государственным образовательным стандартом дошкольного образования и с учетом соответствующей примерной основной образовательной программы дошкольного образования «Мозаика» (авторы-составители </a:t>
            </a:r>
            <a:r>
              <a:rPr lang="ru-RU" sz="2800" dirty="0" err="1">
                <a:solidFill>
                  <a:schemeClr val="accent3">
                    <a:lumMod val="50000"/>
                  </a:schemeClr>
                </a:solidFill>
              </a:rPr>
              <a:t>В.Ю.Белькович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accent3">
                    <a:lumMod val="50000"/>
                  </a:schemeClr>
                </a:solidFill>
              </a:rPr>
              <a:t>Н.В.Гребёнкина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accent3">
                    <a:lumMod val="50000"/>
                  </a:schemeClr>
                </a:solidFill>
              </a:rPr>
              <a:t>И.А.Кильдышева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</a:rPr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68412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      </a:t>
            </a:r>
            <a:r>
              <a:rPr lang="ru-RU" sz="2400" b="1" u="sng" dirty="0">
                <a:solidFill>
                  <a:srgbClr val="FF0000"/>
                </a:solidFill>
              </a:rPr>
              <a:t>Цель и задачи реализации программы</a:t>
            </a:r>
            <a:br>
              <a:rPr lang="ru-RU" sz="2400" b="1" u="sng" dirty="0">
                <a:solidFill>
                  <a:schemeClr val="tx2"/>
                </a:solidFill>
              </a:rPr>
            </a:br>
            <a:endParaRPr lang="ru-RU" sz="2400" b="1" u="sng" dirty="0">
              <a:solidFill>
                <a:schemeClr val="tx2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89DCB94-A48C-4479-8658-B0BCFC28A5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0" y="0"/>
            <a:ext cx="9127859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74435"/>
            <a:ext cx="8362216" cy="4962540"/>
          </a:xfrm>
        </p:spPr>
        <p:txBody>
          <a:bodyPr>
            <a:normAutofit fontScale="47500" lnSpcReduction="20000"/>
          </a:bodyPr>
          <a:lstStyle/>
          <a:p>
            <a:r>
              <a:rPr lang="ru-RU" sz="3400" dirty="0">
                <a:solidFill>
                  <a:srgbClr val="C00000"/>
                </a:solidFill>
              </a:rPr>
              <a:t>Целью программы является: </a:t>
            </a:r>
            <a:r>
              <a:rPr lang="ru-RU" sz="3400" dirty="0">
                <a:solidFill>
                  <a:schemeClr val="accent3">
                    <a:lumMod val="50000"/>
                  </a:schemeClr>
                </a:solidFill>
              </a:rPr>
              <a:t>расширение возможностей развития личностного потенциала и способностей каждого ребенка дошкольного возраста</a:t>
            </a:r>
          </a:p>
          <a:p>
            <a:r>
              <a:rPr lang="ru-RU" sz="3400" dirty="0">
                <a:solidFill>
                  <a:srgbClr val="C00000"/>
                </a:solidFill>
              </a:rPr>
              <a:t>Программа направлена на реализацию следующих задач:</a:t>
            </a:r>
          </a:p>
          <a:p>
            <a:r>
              <a:rPr lang="ru-RU" sz="3400" dirty="0">
                <a:solidFill>
                  <a:schemeClr val="accent3">
                    <a:lumMod val="50000"/>
                  </a:schemeClr>
                </a:solidFill>
              </a:rPr>
              <a:t>1)обеспечение условий здорового образа жизни и безопасности ребенка</a:t>
            </a:r>
          </a:p>
          <a:p>
            <a:r>
              <a:rPr lang="ru-RU" sz="3400" dirty="0">
                <a:solidFill>
                  <a:schemeClr val="accent3">
                    <a:lumMod val="50000"/>
                  </a:schemeClr>
                </a:solidFill>
              </a:rPr>
              <a:t>2)охраны и укрепления физического и психического здоровья детей, в том числе их эмоционального благополучия </a:t>
            </a:r>
          </a:p>
          <a:p>
            <a:r>
              <a:rPr lang="ru-RU" sz="3400" dirty="0">
                <a:solidFill>
                  <a:schemeClr val="accent3">
                    <a:lumMod val="50000"/>
                  </a:schemeClr>
                </a:solidFill>
              </a:rPr>
              <a:t>3)обеспечения равных возможностей для полноценного развития каждого ребёнка в период дошкольного детства независимо от места проживания, пола, нации, языка, социального статуса, психофизиологических и других особенностей (в том числе ограниченных возможностей здоровья) </a:t>
            </a:r>
          </a:p>
          <a:p>
            <a:r>
              <a:rPr lang="ru-RU" sz="3400" dirty="0">
                <a:solidFill>
                  <a:schemeClr val="accent3">
                    <a:lumMod val="50000"/>
                  </a:schemeClr>
                </a:solidFill>
              </a:rPr>
              <a:t>4)обеспечения преемственности целей, задач и содержания образования, реализуемых в рамках образовательных программ различных уровней (далее – преемственность основных образовательных программ дошкольного и начального общего образования) </a:t>
            </a:r>
          </a:p>
          <a:p>
            <a:r>
              <a:rPr lang="ru-RU" sz="3400" dirty="0">
                <a:solidFill>
                  <a:schemeClr val="accent3">
                    <a:lumMod val="50000"/>
                  </a:schemeClr>
                </a:solidFill>
              </a:rPr>
              <a:t>5)создания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ребёнка как субъекта отношений с самим собой, другими детьми, взрослыми и миром </a:t>
            </a:r>
          </a:p>
          <a:p>
            <a:r>
              <a:rPr lang="ru-RU" sz="3400" dirty="0">
                <a:solidFill>
                  <a:schemeClr val="accent3">
                    <a:lumMod val="50000"/>
                  </a:schemeClr>
                </a:solidFill>
              </a:rPr>
              <a:t>6) объединения обучения и воспитания в целостный образовательный процесс на основе духовно-нравственных и </a:t>
            </a:r>
            <a:r>
              <a:rPr lang="ru-RU" sz="3400" dirty="0" err="1">
                <a:solidFill>
                  <a:schemeClr val="accent3">
                    <a:lumMod val="50000"/>
                  </a:schemeClr>
                </a:solidFill>
              </a:rPr>
              <a:t>социокультурных</a:t>
            </a:r>
            <a:r>
              <a:rPr lang="ru-RU" sz="3400" dirty="0">
                <a:solidFill>
                  <a:schemeClr val="accent3">
                    <a:lumMod val="50000"/>
                  </a:schemeClr>
                </a:solidFill>
              </a:rPr>
              <a:t> ценностей и принятых в обществе правил и норм поведения в интересах человека, семьи, общества;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7358114" cy="1439850"/>
          </a:xfrm>
        </p:spPr>
        <p:txBody>
          <a:bodyPr>
            <a:normAutofit/>
          </a:bodyPr>
          <a:lstStyle/>
          <a:p>
            <a:pPr lvl="2" algn="ctr"/>
            <a:r>
              <a:rPr lang="ru-RU" sz="2400" b="1" u="sng" dirty="0">
                <a:solidFill>
                  <a:srgbClr val="FF0000"/>
                </a:solidFill>
              </a:rPr>
              <a:t>Основные принципы дошкольного образования: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A87BD22-2D92-4591-8F48-54820A16AE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0" y="0"/>
            <a:ext cx="9127859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1439" y="548680"/>
            <a:ext cx="8429684" cy="4688026"/>
          </a:xfrm>
        </p:spPr>
        <p:txBody>
          <a:bodyPr>
            <a:normAutofit fontScale="25000" lnSpcReduction="20000"/>
          </a:bodyPr>
          <a:lstStyle/>
          <a:p>
            <a:r>
              <a:rPr lang="ru-RU" sz="6400" dirty="0"/>
              <a:t> </a:t>
            </a:r>
            <a:r>
              <a:rPr lang="ru-RU" sz="6400" dirty="0">
                <a:solidFill>
                  <a:schemeClr val="accent1">
                    <a:lumMod val="50000"/>
                  </a:schemeClr>
                </a:solidFill>
              </a:rPr>
              <a:t>полноценное проживание ребенком всех этапов детства (младенческого, раннего и дошкольного возраста), обогащение (амплификация) детского развития;</a:t>
            </a:r>
          </a:p>
          <a:p>
            <a:r>
              <a:rPr lang="ru-RU" sz="6400" dirty="0">
                <a:solidFill>
                  <a:schemeClr val="accent1">
                    <a:lumMod val="50000"/>
                  </a:schemeClr>
                </a:solidFill>
              </a:rPr>
              <a:t> 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 (далее - индивидуализация дошкольного образования);</a:t>
            </a:r>
          </a:p>
          <a:p>
            <a:r>
              <a:rPr lang="ru-RU" sz="6400" dirty="0">
                <a:solidFill>
                  <a:schemeClr val="accent1">
                    <a:lumMod val="50000"/>
                  </a:schemeClr>
                </a:solidFill>
              </a:rPr>
              <a:t>содействие и сотрудничество детей и взрослых, признание ребенка полноценным участником (субъектом) образовательных отношений;</a:t>
            </a:r>
          </a:p>
          <a:p>
            <a:r>
              <a:rPr lang="ru-RU" sz="6400" dirty="0">
                <a:solidFill>
                  <a:schemeClr val="accent1">
                    <a:lumMod val="50000"/>
                  </a:schemeClr>
                </a:solidFill>
              </a:rPr>
              <a:t> поддержка инициативы детей в различных видах деятельности;</a:t>
            </a:r>
          </a:p>
          <a:p>
            <a:r>
              <a:rPr lang="ru-RU" sz="6400" dirty="0">
                <a:solidFill>
                  <a:schemeClr val="accent1">
                    <a:lumMod val="50000"/>
                  </a:schemeClr>
                </a:solidFill>
              </a:rPr>
              <a:t>сотрудничество Организации с семьей;</a:t>
            </a:r>
          </a:p>
          <a:p>
            <a:r>
              <a:rPr lang="ru-RU" sz="6400" dirty="0">
                <a:solidFill>
                  <a:schemeClr val="accent1">
                    <a:lumMod val="50000"/>
                  </a:schemeClr>
                </a:solidFill>
              </a:rPr>
              <a:t> приобщение детей к </a:t>
            </a:r>
            <a:r>
              <a:rPr lang="ru-RU" sz="6400" dirty="0" err="1">
                <a:solidFill>
                  <a:schemeClr val="accent1">
                    <a:lumMod val="50000"/>
                  </a:schemeClr>
                </a:solidFill>
              </a:rPr>
              <a:t>социокультурным</a:t>
            </a:r>
            <a:r>
              <a:rPr lang="ru-RU" sz="6400" dirty="0">
                <a:solidFill>
                  <a:schemeClr val="accent1">
                    <a:lumMod val="50000"/>
                  </a:schemeClr>
                </a:solidFill>
              </a:rPr>
              <a:t> нормам, традициям семьи, общества и государства;</a:t>
            </a:r>
          </a:p>
          <a:p>
            <a:r>
              <a:rPr lang="ru-RU" sz="6400" dirty="0">
                <a:solidFill>
                  <a:schemeClr val="accent1">
                    <a:lumMod val="50000"/>
                  </a:schemeClr>
                </a:solidFill>
              </a:rPr>
              <a:t> формирование познавательных интересов и познавательных действий ребенка в различных видах деятельности;</a:t>
            </a:r>
          </a:p>
          <a:p>
            <a:r>
              <a:rPr lang="ru-RU" sz="6400" dirty="0">
                <a:solidFill>
                  <a:schemeClr val="accent1">
                    <a:lumMod val="50000"/>
                  </a:schemeClr>
                </a:solidFill>
              </a:rPr>
              <a:t> возрастная адекватность дошкольного образования (соответствие условий, требований, методов возрасту и особенностям развития);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714356"/>
            <a:ext cx="7429552" cy="928694"/>
          </a:xfrm>
        </p:spPr>
        <p:txBody>
          <a:bodyPr>
            <a:noAutofit/>
          </a:bodyPr>
          <a:lstStyle/>
          <a:p>
            <a:pPr algn="ctr"/>
            <a:br>
              <a:rPr lang="ru-RU" sz="2800" u="sng" dirty="0"/>
            </a:br>
            <a:br>
              <a:rPr lang="ru-RU" sz="2800" u="sng" dirty="0"/>
            </a:br>
            <a:br>
              <a:rPr lang="ru-RU" sz="2800" u="sng" dirty="0"/>
            </a:br>
            <a:br>
              <a:rPr lang="ru-RU" sz="2800" u="sng" dirty="0"/>
            </a:br>
            <a:br>
              <a:rPr lang="ru-RU" sz="2800" u="sng" dirty="0"/>
            </a:br>
            <a:br>
              <a:rPr lang="ru-RU" sz="2800" u="sng" dirty="0"/>
            </a:br>
            <a:br>
              <a:rPr lang="ru-RU" sz="2800" u="sng" dirty="0"/>
            </a:br>
            <a:br>
              <a:rPr lang="ru-RU" sz="2800" u="sng" dirty="0"/>
            </a:br>
            <a:br>
              <a:rPr lang="ru-RU" sz="2800" u="sng" dirty="0"/>
            </a:br>
            <a:br>
              <a:rPr lang="ru-RU" sz="2800" u="sng" dirty="0"/>
            </a:br>
            <a:br>
              <a:rPr lang="ru-RU" sz="2800" b="1" dirty="0"/>
            </a:br>
            <a:br>
              <a:rPr lang="ru-RU" sz="2400" b="1" dirty="0"/>
            </a:br>
            <a:r>
              <a:rPr lang="ru-RU" sz="2400" b="1" u="sng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br>
              <a:rPr lang="ru-RU" sz="2400" b="1" u="sng" dirty="0">
                <a:solidFill>
                  <a:schemeClr val="accent3">
                    <a:lumMod val="75000"/>
                  </a:schemeClr>
                </a:solidFill>
              </a:rPr>
            </a:br>
            <a:br>
              <a:rPr lang="ru-RU" sz="2400" b="1" u="sng" dirty="0">
                <a:solidFill>
                  <a:schemeClr val="accent3">
                    <a:lumMod val="75000"/>
                  </a:schemeClr>
                </a:solidFill>
              </a:rPr>
            </a:br>
            <a:br>
              <a:rPr lang="ru-RU" sz="2400" b="1" u="sng" dirty="0">
                <a:solidFill>
                  <a:schemeClr val="accent3">
                    <a:lumMod val="75000"/>
                  </a:schemeClr>
                </a:solidFill>
              </a:rPr>
            </a:br>
            <a:br>
              <a:rPr lang="ru-RU" sz="2400" b="1" u="sng" dirty="0">
                <a:solidFill>
                  <a:schemeClr val="accent3">
                    <a:lumMod val="75000"/>
                  </a:schemeClr>
                </a:solidFill>
              </a:rPr>
            </a:br>
            <a:br>
              <a:rPr lang="ru-RU" sz="2400" b="1" u="sng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2000" b="1" u="sng" dirty="0">
                <a:solidFill>
                  <a:srgbClr val="FF0000"/>
                </a:solidFill>
              </a:rPr>
              <a:t>Целевые ориентиры образования   в младенческом и раннем возрасте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0F4DD2A-315F-42FD-BEFC-5CB1C79DD6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0" y="0"/>
            <a:ext cx="9127859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0891" y="548680"/>
            <a:ext cx="8362216" cy="446247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/>
              <a:t>• 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ребёнок интересуется окружающими предметами и активно действует с ними; </a:t>
            </a:r>
          </a:p>
          <a:p>
            <a:pPr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•  использует специфические, культурно фиксированные предметные действия, знает назначение бытовых предметов (ложки, расчёски, карандаша и пр.) и умеет пользоваться ими. Владеет простейшими навыками самообслуживания; стремится проявлять самостоятельность в бытовом и игровом поведении;</a:t>
            </a:r>
          </a:p>
          <a:p>
            <a:pPr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•  владеет активной речью, включённой в общение; </a:t>
            </a:r>
          </a:p>
          <a:p>
            <a:pPr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•  стремится к общению со взрослыми и активно подражает им в движениях и действиях;</a:t>
            </a:r>
          </a:p>
          <a:p>
            <a:pPr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•  проявляет интерес к сверстникам; наблюдает за их действиями и подражает им; </a:t>
            </a:r>
          </a:p>
          <a:p>
            <a:pPr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• проявляет интерес к стихам, песням и сказкам, рассматриванию картинки, стремится двигаться под музыку; эмоционально откликается на различные произведения культуры и искусства;</a:t>
            </a:r>
          </a:p>
          <a:p>
            <a:pPr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• у ребёнка развита крупная моторика, он стремится осваивать различные виды движения (бег, лазанье, перешагивание и пр.).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643998" cy="143985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Целевые ориентиры на этапе завершения дошкольного образования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FE4FC45-6D37-436B-8F70-7BF05F6491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0" y="0"/>
            <a:ext cx="9127859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836712"/>
            <a:ext cx="7543801" cy="4023360"/>
          </a:xfrm>
        </p:spPr>
        <p:txBody>
          <a:bodyPr>
            <a:normAutofit lnSpcReduction="10000"/>
          </a:bodyPr>
          <a:lstStyle/>
          <a:p>
            <a:r>
              <a:rPr lang="ru-RU" sz="1900" dirty="0">
                <a:solidFill>
                  <a:schemeClr val="accent1">
                    <a:lumMod val="50000"/>
                  </a:schemeClr>
                </a:solidFill>
              </a:rPr>
              <a:t>ребёнок овладевает основными культурными способами деятельности, проявляет инициативу и самостоятельность в разных видах деятельности </a:t>
            </a:r>
          </a:p>
          <a:p>
            <a:r>
              <a:rPr lang="ru-RU" sz="1900" dirty="0">
                <a:solidFill>
                  <a:schemeClr val="accent1">
                    <a:lumMod val="50000"/>
                  </a:schemeClr>
                </a:solidFill>
              </a:rPr>
              <a:t>ребёнок обладает установкой положительного отношения к миру, к разным видам труда, другим людям и самому себе, обладает чувством собственного достоинства; </a:t>
            </a:r>
          </a:p>
          <a:p>
            <a:r>
              <a:rPr lang="ru-RU" sz="1900" dirty="0">
                <a:solidFill>
                  <a:schemeClr val="accent1">
                    <a:lumMod val="50000"/>
                  </a:schemeClr>
                </a:solidFill>
              </a:rPr>
              <a:t> ребёнок обладает развитым воображением;</a:t>
            </a:r>
          </a:p>
          <a:p>
            <a:r>
              <a:rPr lang="ru-RU" sz="1900" dirty="0">
                <a:solidFill>
                  <a:schemeClr val="accent1">
                    <a:lumMod val="50000"/>
                  </a:schemeClr>
                </a:solidFill>
              </a:rPr>
              <a:t>ребёнок достаточно хорошо владеет устной речью;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  у ребёнка развита крупная и мелкая моторика;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ребёнок способен к волевым усилиям;</a:t>
            </a:r>
          </a:p>
          <a:p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ребёнок проявляет любознательность, задаёт вопросы;</a:t>
            </a:r>
          </a:p>
          <a:p>
            <a:endParaRPr lang="ru-RU" sz="19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136841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Цели и задачи образовательной области </a:t>
            </a:r>
            <a:br>
              <a:rPr lang="ru-RU" sz="2000" b="1" dirty="0">
                <a:solidFill>
                  <a:srgbClr val="FF0000"/>
                </a:solidFill>
              </a:rPr>
            </a:br>
            <a:r>
              <a:rPr lang="ru-RU" sz="2000" b="1" dirty="0">
                <a:solidFill>
                  <a:srgbClr val="FF0000"/>
                </a:solidFill>
              </a:rPr>
              <a:t>«Познавательное развитие»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C50DAB7-6E22-4D9B-A271-E29384915D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0" y="0"/>
            <a:ext cx="9127859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38763"/>
            <a:ext cx="8258204" cy="4873752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Цель познавательного развития дошкольников состоит в расширении и обогащении ориентировки в окружающем мире, проживании ребёнком познавательно-исследовательской деятельности</a:t>
            </a:r>
          </a:p>
          <a:p>
            <a:pPr>
              <a:buNone/>
            </a:pP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</a:rPr>
              <a:t>     	Образовательные задачи:</a:t>
            </a:r>
          </a:p>
          <a:p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 содействовать проявлению и развитию у дошкольников потребности в активном взаимодействии с окружающей действительностью, любознательности, радости открытий нового на основе вопросов, практических действий и выбора; </a:t>
            </a:r>
          </a:p>
          <a:p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помогать ребёнку применять открытые им способы познания в разных видах деятельности, неожиданных комбинациях;</a:t>
            </a:r>
          </a:p>
          <a:p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 поддерживать процесс поиска вариантов продолжения и завершения гипотетических знаний путём </a:t>
            </a:r>
            <a:r>
              <a:rPr lang="ru-RU" sz="1800" dirty="0" err="1">
                <a:solidFill>
                  <a:schemeClr val="accent1">
                    <a:lumMod val="50000"/>
                  </a:schemeClr>
                </a:solidFill>
              </a:rPr>
              <a:t>опытничества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 и экспериментирования</a:t>
            </a:r>
          </a:p>
          <a:p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 обогащать сенсорный опыт ребёнка.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136841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Цели и задачи образовательной области </a:t>
            </a:r>
            <a:br>
              <a:rPr lang="ru-RU" sz="2000" b="1" dirty="0">
                <a:solidFill>
                  <a:srgbClr val="FF0000"/>
                </a:solidFill>
              </a:rPr>
            </a:br>
            <a:r>
              <a:rPr lang="ru-RU" sz="2000" b="1" dirty="0">
                <a:solidFill>
                  <a:srgbClr val="FF0000"/>
                </a:solidFill>
              </a:rPr>
              <a:t>«Речевое развитие»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8E0DA9A-E6CC-4ACB-8B44-12621E913A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0" y="0"/>
            <a:ext cx="9127859" cy="704664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043890" cy="4686320"/>
          </a:xfrm>
        </p:spPr>
        <p:txBody>
          <a:bodyPr>
            <a:normAutofit/>
          </a:bodyPr>
          <a:lstStyle/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Цель речевого развития дошкольников состоит в овладении речью как средством общения и культуры, происходящим в различных видах деятельности (познавательно-исследовательской, коммуникативной, восприятии художественной литературы и других), освоенной как с помощью взрослых, так и самостоятельно</a:t>
            </a:r>
          </a:p>
          <a:p>
            <a:pPr>
              <a:buNone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</a:rPr>
              <a:t>Образовательные задачи: </a:t>
            </a:r>
          </a:p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создавать условия для развития свободного общения воспитанников со взрослыми и детьми;  </a:t>
            </a:r>
          </a:p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развивать все компоненты устной речи детей (лексической стороны, грамматического строя речи, произносительной стороны речи; связной речи — диалогической и монологической форм) в различных видах деятельности;</a:t>
            </a:r>
          </a:p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формировать интерес и потребность в чтении, эмоционально-образное восприятие произведений разных жанров (сказки, рассказа, стихотворения, малых фольклорных форм); </a:t>
            </a:r>
          </a:p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развивать чуткость к выразительным средствам художественной речи, умение воспроизводить эти средства в своём творчестве.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157</TotalTime>
  <Words>2271</Words>
  <Application>Microsoft Office PowerPoint</Application>
  <PresentationFormat>Экран (4:3)</PresentationFormat>
  <Paragraphs>162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Mongolian Baiti</vt:lpstr>
      <vt:lpstr>Times New Roman</vt:lpstr>
      <vt:lpstr>Ретро</vt:lpstr>
      <vt:lpstr>Презентация PowerPoint</vt:lpstr>
      <vt:lpstr>     Пояснительная записка</vt:lpstr>
      <vt:lpstr>Презентация PowerPoint</vt:lpstr>
      <vt:lpstr>       Цель и задачи реализации программы </vt:lpstr>
      <vt:lpstr>Основные принципы дошкольного образования:</vt:lpstr>
      <vt:lpstr>                  Целевые ориентиры образования   в младенческом и раннем возрасте</vt:lpstr>
      <vt:lpstr>Целевые ориентиры на этапе завершения дошкольного образования</vt:lpstr>
      <vt:lpstr>Цели и задачи образовательной области  «Познавательное развитие»</vt:lpstr>
      <vt:lpstr>Цели и задачи образовательной области  «Речевое развитие»</vt:lpstr>
      <vt:lpstr>Цели и задачи образовательной области  «Художественно – эстетическое развитие»</vt:lpstr>
      <vt:lpstr>Цели и задачи образовательной области  «Физическое развитие»</vt:lpstr>
      <vt:lpstr> Цели и задачи образовательной области  «Социально–коммуникативное развитие»</vt:lpstr>
      <vt:lpstr>Цели и задачи образовательной области  «Познавательное развитие»</vt:lpstr>
      <vt:lpstr>Цели и задачи образовательной области  «Речевое развитие»</vt:lpstr>
      <vt:lpstr>Цели и задачи образовательной области  «Художественно – эстетическое развитие»</vt:lpstr>
      <vt:lpstr>Цели и задачи образовательной области  «Физическое развитие»</vt:lpstr>
      <vt:lpstr>Презентация PowerPoint</vt:lpstr>
      <vt:lpstr>Взаимодействие педагогического коллектива с семьями воспитанников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РњРЈРќРР¦РРџРђР›Р¬РќРћР• РђР’РўРћРќРћРњРќРћР• РЈР§Р Р•Р–Р”Р•РќРР• Р”РћРЁРљРћР›Р¬РќРћР“Рћ РћР‘Р РђР—РћР’РђРќРРЇ В«Р’РРљРЈР›РћР’РЎРљРР™  Р”Р•РўРЎРљРР™ РЎРђР” В«РљРѕР»РѕСЃРѕРєВ»  (РњРђРЈ Р”Рћ В«Р’РёРєСѓР»РѕРІСЃРєРёР№  РґРµС‚СЃРєРёР№ СЃР°Рґ В«РљРѕР»РѕСЃРѕРєВ» В  РџСЂРёРЅСЏС‚Рѕ РЅР° Р·Р°СЃРµРґР°РЅРёРё РїРµРґСЃРѕРІРµС‚Р° в„– 3                            РЈС‚РІРµСЂР¶РґР°СЋ:  РћС‚    В« 01 В»  РґРµРєР°Р±СЂСЏ    2015РіРѕРґР°                                     Р”РёСЂРµРєС‚РѕСЂ РњРђРЈ Р”Рћ                                                                                                      В«Р’РёРєСѓР»РѕРІСЃРєРёР№ РґРµС‚СЃРєРёР№ СЃР°Рґ                                                                                             В«РљРѕР»РѕСЃРѕРєВ»                                                                                              РЎРµСЂРґСЋРєРѕРІР° Р›.Рќ. ________                                                                                              РџСЂРёРєР°Р· в„–  _____________                                                                                              РћС‚ В«      В» _____2015РіРѕРґР°                                     В  В  В  В  В  В  В РњРЈРќРР¦РРџРђР›Р¬РќРћР• РђР’РўРћРќРћРњРќРћР• РЈР§Р Р•Р–Р”Р•РќРР• Р”РћРЁРљРћР›Р¬РќРћР“Рћ РћР‘Р РђР—РћР’РђРќРРЇ В«Р’РРљРЈР›РћР’РЎРљРР™  Р”Р•РўРЎРљРР™ РЎРђР” В«РљРѕР»РѕСЃРѕРєВ»  (РњРђРЈ Р”Рћ В«Р’РёРєСѓР»РѕРІСЃРєРёР№  РґРµС‚СЃРєРёР№ СЃР°Рґ В«РљРѕР»РѕСЃРѕРєВ» В  РџСЂРёРЅСЏС‚Рѕ РЅР° Р·Р°СЃРµРґР°РЅРёРё РїРµРґСЃРѕРІРµС‚Р° в„– 3                            РЈС‚РІРµСЂР¶РґР°СЋ:  РћС‚    В« 01 В»  РґРµРєР°Р±СЂСЏ    2015РіРѕРґР°                                     Р”РёСЂРµРєС‚РѕСЂ РњРђРЈ Р”Рћ                                                                                                      В«Р’РёРєСѓР»РѕРІСЃРєРёР№ РґРµС‚СЃРєРёР№ СЃР°Рґ                                                                                             В«РљРѕР»РѕСЃРѕРєВ»                                                                                              РЎРµСЂРґСЋРєРѕРІР° Р›.Рќ. ________</dc:title>
  <dc:creator>007</dc:creator>
  <cp:lastModifiedBy>Школа</cp:lastModifiedBy>
  <cp:revision>28</cp:revision>
  <dcterms:created xsi:type="dcterms:W3CDTF">2016-03-27T11:43:47Z</dcterms:created>
  <dcterms:modified xsi:type="dcterms:W3CDTF">2021-07-01T09:26:53Z</dcterms:modified>
</cp:coreProperties>
</file>