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0" r:id="rId2"/>
    <p:sldId id="256" r:id="rId3"/>
    <p:sldId id="257" r:id="rId4"/>
    <p:sldId id="269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22.09.2014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22.09.2014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400" dirty="0" smtClean="0"/>
              <a:t>17 декабря 2010 года приказом Министерства образования и науки РФ утвержден ФГОС ООО</a:t>
            </a:r>
            <a:r>
              <a:rPr lang="ru-RU" sz="2400" dirty="0" smtClean="0"/>
              <a:t>.</a:t>
            </a:r>
            <a:endParaRPr lang="en-US" sz="2400" dirty="0" smtClean="0"/>
          </a:p>
          <a:p>
            <a:pPr algn="just"/>
            <a:r>
              <a:rPr lang="ru-RU" sz="2400" dirty="0" smtClean="0"/>
              <a:t>Главная цель введения ФГОС ООО второго поколения заключается в создании условий, позволяющих решить стратегическую задачу Российского образования – повышение качества образования, достижение новых образовательных результатов, соответствующих современным запросам личности, общества и государства</a:t>
            </a:r>
            <a:r>
              <a:rPr lang="ru-RU" sz="2400" dirty="0" smtClean="0"/>
              <a:t>.</a:t>
            </a:r>
            <a:r>
              <a:rPr lang="ru-RU" sz="2400" b="1" u="sng" dirty="0" smtClean="0"/>
              <a:t>  </a:t>
            </a:r>
            <a:endParaRPr lang="ru-RU" sz="2400" b="1" u="sng" dirty="0" smtClean="0"/>
          </a:p>
          <a:p>
            <a:pPr algn="just"/>
            <a:endParaRPr lang="ru-RU" sz="2400" b="1" u="sng" dirty="0" smtClean="0"/>
          </a:p>
          <a:p>
            <a:pPr algn="just"/>
            <a:endParaRPr lang="ru-RU" sz="2400" b="1" u="sng" dirty="0" smtClean="0"/>
          </a:p>
          <a:p>
            <a:pPr algn="just"/>
            <a:r>
              <a:rPr lang="ru-RU" sz="2400" b="1" u="sng" dirty="0" smtClean="0"/>
              <a:t>Одно из принципиальных отличий</a:t>
            </a:r>
            <a:r>
              <a:rPr lang="ru-RU" sz="2400" b="1" dirty="0" smtClean="0"/>
              <a:t> </a:t>
            </a:r>
            <a:r>
              <a:rPr lang="ru-RU" sz="2400" dirty="0" smtClean="0"/>
              <a:t>ФГОС является их ориентация на достижение не только предметных образовательных результатов, но, прежде всего, на формирование личности учащихся, овладение ими универсальными способами учебной деятельности.</a:t>
            </a: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496944" cy="64940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…Семейство паслёновых насчитывает около 2 тысяч видов. </a:t>
            </a:r>
          </a:p>
          <a:p>
            <a:pPr algn="just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Большинство из них – травянистые растения, но встречаются полукустарники и кустарники. Цветки собраны в соцветия – кисть. Околоцветник двойной, чашечка сростнолистная из пяти чашелистиков, венчик сростнолепестный из пяти лепестков, тычинок пять, пестик один. Плод ягода или – коробочка. Много среди паслёновых интересных растений. Одно из них – картофель, который по праву в России называют вторым хлебом.</a:t>
            </a:r>
          </a:p>
          <a:p>
            <a:pPr algn="just"/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Парфилова Л.Д.</a:t>
            </a:r>
          </a:p>
          <a:p>
            <a:pPr algn="r"/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Тематические игры по ботанике. </a:t>
            </a:r>
            <a:endParaRPr lang="ru-RU" sz="16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7"/>
            <a:ext cx="8352928" cy="59708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Пластичность – это важнейшее свойство металлов изменять свою форму при ударе, прокатываться в тонкие  листы и вытягиваться в проволоку. При этом подвижные обобществлённые электроны смягчают перемещение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положительных ионов.  Поэтому обработка металлов с </a:t>
            </a:r>
          </a:p>
          <a:p>
            <a:pPr algn="just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изменениями формы происходит без разрушения. </a:t>
            </a:r>
          </a:p>
          <a:p>
            <a:pPr algn="just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Самым пластичным из драгоценных металлов является золото. </a:t>
            </a: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Один грамм золота можно вытянуть в проволоку длиной два километра.</a:t>
            </a:r>
          </a:p>
          <a:p>
            <a:pPr algn="ctr"/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r"/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Габриелян О.С. Химия 8 класс §13</a:t>
            </a:r>
            <a:endParaRPr lang="ru-RU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188640"/>
            <a:ext cx="42755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Анализ (самоанализ) урока</a:t>
            </a:r>
          </a:p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836712"/>
          <a:ext cx="8640960" cy="5642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6840760"/>
              </a:tblGrid>
              <a:tr h="52205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Критерии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Показатели 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22058">
                <a:tc>
                  <a:txBody>
                    <a:bodyPr/>
                    <a:lstStyle/>
                    <a:p>
                      <a:r>
                        <a:rPr lang="ru-RU" dirty="0" smtClean="0"/>
                        <a:t>1. Чёткая поэтапная реализация целей урока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Ориентированность цели на результат (что должны освоить обучающиеся – понятие, предметное действие, метапредметное действие: </a:t>
                      </a:r>
                      <a:r>
                        <a:rPr lang="ru-RU" i="1" dirty="0" smtClean="0"/>
                        <a:t>что должны научиться делать</a:t>
                      </a:r>
                      <a:r>
                        <a:rPr lang="ru-RU" dirty="0" smtClean="0"/>
                        <a:t>?),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- возможность проверки результата (есть ли конкретное практическое действие, выполнение/невыполнение которого продемонстрирует достижение цели?),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- взаимообусловленность цели освоения предметных знаний и умений с развивающей и воспитательными целями.</a:t>
                      </a:r>
                      <a:endParaRPr lang="ru-RU" dirty="0"/>
                    </a:p>
                  </a:txBody>
                  <a:tcPr/>
                </a:tc>
              </a:tr>
              <a:tr h="522058">
                <a:tc>
                  <a:txBody>
                    <a:bodyPr/>
                    <a:lstStyle/>
                    <a:p>
                      <a:r>
                        <a:rPr lang="ru-RU" dirty="0" smtClean="0"/>
                        <a:t>2. Гибкое результативное использование методов , приёмов, дидактических средств обучения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Целесообразность объёма времени на уроке, отведённого на освоение определённого способа действий;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- целесообразность выбранных методов работы с учебным материалом в соответствии с этапом формирования умения- освоения нового способа, закрепление, самостоятельного использования в новой ситуации, логичность переходов от одного вида деятельности к другому.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188640"/>
            <a:ext cx="42755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Анализ (самоанализ) урока</a:t>
            </a:r>
          </a:p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836712"/>
          <a:ext cx="8568952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198"/>
                <a:gridCol w="6783754"/>
              </a:tblGrid>
              <a:tr h="62854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Критерии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Показатели 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61476">
                <a:tc>
                  <a:txBody>
                    <a:bodyPr/>
                    <a:lstStyle/>
                    <a:p>
                      <a:r>
                        <a:rPr lang="ru-RU" dirty="0" smtClean="0"/>
                        <a:t>3. Культура педагогического общения учителя с обучающимися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Организация</a:t>
                      </a:r>
                      <a:r>
                        <a:rPr lang="ru-RU" baseline="0" dirty="0" smtClean="0"/>
                        <a:t> взаимодействия по нескольким линиям: учитель-ученик, ученик - учебный текст </a:t>
                      </a:r>
                      <a:r>
                        <a:rPr lang="ru-RU" baseline="0" dirty="0" smtClean="0"/>
                        <a:t>- учитель </a:t>
                      </a:r>
                      <a:r>
                        <a:rPr lang="ru-RU" baseline="0" dirty="0" smtClean="0"/>
                        <a:t>, ученик - учебный текст – ученик;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aseline="0" dirty="0" smtClean="0"/>
                        <a:t>- реализация диалогических форм взаимодействия на уроке.</a:t>
                      </a:r>
                      <a:endParaRPr lang="ru-RU" dirty="0"/>
                    </a:p>
                  </a:txBody>
                  <a:tcPr/>
                </a:tc>
              </a:tr>
              <a:tr h="3082583">
                <a:tc>
                  <a:txBody>
                    <a:bodyPr/>
                    <a:lstStyle/>
                    <a:p>
                      <a:r>
                        <a:rPr lang="ru-RU" dirty="0" smtClean="0"/>
                        <a:t>4. Объективность и оперативность оценки результатов учебной деятельности обучающихся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Наличие конкретного практического</a:t>
                      </a:r>
                      <a:r>
                        <a:rPr lang="ru-RU" baseline="0" dirty="0" smtClean="0"/>
                        <a:t> действия, выполнение/невыполнение которого продемонстрирует освоение определённых способов действий;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aseline="0" dirty="0" smtClean="0"/>
                        <a:t>- ориентированность оценочных процедур на раскрытие личностной составляющей- содержания концептосферы, личностных смыслов обучающегося, рефлексивности и диалогичности мышления.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732984" cy="2604864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разработать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педагогическую модель 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языковому развитию личности 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всех этапах обучения, в организации урочной, внеурочной деятельности и воспитательной работы школы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«Языковое  развитие личности в системе общего образования в условиях перехода на ФГОС»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школы в рамках экспериментальной работы: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Языковое развитие личности через текстовую деятельность в урочное и внеурочное время».</a:t>
            </a:r>
          </a:p>
          <a:p>
            <a:pPr algn="just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Цель: разработать организационно – педагогическую модель по языковому развитию личности на всех уровнях школьного образования, включая урочную и неурочную деятельность; выявить условия реализации организационно – педагогической модели и проверить эффективность её реализации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/>
          <a:lstStyle/>
          <a:p>
            <a:pPr algn="ctr">
              <a:defRPr/>
            </a:pP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ХАРАКТЕРИСТИКИ </a:t>
            </a:r>
            <a:b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СОВРЕМЕННОЙ ЯЗЫКОВОЙ СИТУАЦИИ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457200" y="1500189"/>
            <a:ext cx="8229600" cy="5025156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Замещение полноценного вербального общения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редуцированной коммуникацией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порой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деформировано-ненормативном виде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 низкой орфографической и пунктуационной грамотностью.</a:t>
            </a:r>
          </a:p>
          <a:p>
            <a:pPr>
              <a:buFont typeface="Wingdings" pitchFamily="2" charset="2"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Культивирование и удовлетворение -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ущерб личностному и ценностно-смысловому развитию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прагматических, сиюминутно-бытовых потребностей школьников.</a:t>
            </a:r>
          </a:p>
          <a:p>
            <a:pPr>
              <a:buFont typeface="Wingdings" pitchFamily="2" charset="2"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Ограниченность, примитивизм мышления,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падение общего уровня речевой культуры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школьников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79208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 понятии </a:t>
            </a:r>
            <a:r>
              <a:rPr lang="ru-RU" sz="2800" b="1" dirty="0" smtClean="0"/>
              <a:t>«Языковая личность»</a:t>
            </a:r>
            <a:r>
              <a:rPr lang="ru-RU" sz="2800" dirty="0" smtClean="0"/>
              <a:t> 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методисты </a:t>
            </a:r>
            <a:r>
              <a:rPr lang="ru-RU" sz="2800" dirty="0" smtClean="0"/>
              <a:t>делают акцент на </a:t>
            </a:r>
            <a:r>
              <a:rPr lang="ru-RU" sz="2800" b="1" i="1" dirty="0" smtClean="0">
                <a:solidFill>
                  <a:srgbClr val="FF0000"/>
                </a:solidFill>
              </a:rPr>
              <a:t>личность</a:t>
            </a:r>
            <a:r>
              <a:rPr lang="ru-RU" sz="2800" b="1" i="1" dirty="0" smtClean="0">
                <a:solidFill>
                  <a:srgbClr val="FF0000"/>
                </a:solidFill>
              </a:rPr>
              <a:t>,</a:t>
            </a:r>
          </a:p>
          <a:p>
            <a:pPr algn="ctr"/>
            <a:endParaRPr lang="ru-RU" sz="2800" dirty="0" smtClean="0">
              <a:solidFill>
                <a:schemeClr val="bg2"/>
              </a:solidFill>
            </a:endParaRPr>
          </a:p>
          <a:p>
            <a:pPr algn="ctr"/>
            <a:r>
              <a:rPr lang="ru-RU" sz="2800" dirty="0" smtClean="0">
                <a:solidFill>
                  <a:schemeClr val="bg2"/>
                </a:solidFill>
              </a:rPr>
              <a:t> </a:t>
            </a:r>
            <a:r>
              <a:rPr lang="ru-RU" sz="2800" dirty="0" smtClean="0"/>
              <a:t>лингвисты – на </a:t>
            </a:r>
            <a:r>
              <a:rPr lang="ru-RU" sz="2800" b="1" i="1" dirty="0" smtClean="0">
                <a:solidFill>
                  <a:srgbClr val="FF0000"/>
                </a:solidFill>
              </a:rPr>
              <a:t>языковая</a:t>
            </a:r>
          </a:p>
          <a:p>
            <a:pPr algn="ctr"/>
            <a:r>
              <a:rPr lang="ru-RU" sz="2800" b="1" dirty="0" smtClean="0">
                <a:solidFill>
                  <a:schemeClr val="bg2"/>
                </a:solidFill>
              </a:rPr>
              <a:t>,</a:t>
            </a:r>
            <a:endParaRPr lang="ru-RU" sz="2800" b="1" dirty="0" smtClean="0">
              <a:solidFill>
                <a:schemeClr val="bg2"/>
              </a:solidFill>
            </a:endParaRPr>
          </a:p>
          <a:p>
            <a:pPr algn="ctr"/>
            <a:r>
              <a:rPr lang="ru-RU" sz="2800" dirty="0" smtClean="0"/>
              <a:t>педагоги – на</a:t>
            </a:r>
            <a:r>
              <a:rPr lang="ru-RU" sz="2800" b="1" dirty="0" smtClean="0"/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развитие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42875"/>
          <a:ext cx="9144000" cy="6583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590800"/>
                <a:gridCol w="1447800"/>
                <a:gridCol w="3048000"/>
              </a:tblGrid>
              <a:tr h="98659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Уровень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языковой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личности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Показатели уровня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Единицы уровня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Тесты, методики, методы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207347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1. </a:t>
                      </a:r>
                    </a:p>
                    <a:p>
                      <a:r>
                        <a:rPr lang="ru-RU" sz="1600" b="1" dirty="0" smtClean="0"/>
                        <a:t>Вербально- семантический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Владение системой языка, нормами устной и письменной речи, языковыми средствами выражения значений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Слова и их значения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/>
                        <a:t>Наблюдение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/>
                        <a:t>Экспертная оценка устной и письменной речи, продуктов речевой деятельности (анализ письменных текстов разных жанров, стилей.</a:t>
                      </a:r>
                      <a:endParaRPr lang="ru-RU" sz="1200" b="1" dirty="0"/>
                    </a:p>
                  </a:txBody>
                  <a:tcPr/>
                </a:tc>
              </a:tr>
              <a:tr h="1578838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2. </a:t>
                      </a:r>
                    </a:p>
                    <a:p>
                      <a:r>
                        <a:rPr lang="ru-RU" sz="1600" b="1" dirty="0" smtClean="0"/>
                        <a:t>Когнитивный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Сформированность упорядоченной, более или менее систематизированной «картины мира, отражающей иерархию ценностей личности;</a:t>
                      </a:r>
                    </a:p>
                    <a:p>
                      <a:r>
                        <a:rPr lang="ru-RU" sz="1200" b="1" dirty="0" smtClean="0"/>
                        <a:t>Уровень интеллектуальной сферы личности, выход через язык, через процессы говорения и понимания к знанию, сознанию, процессам познания;</a:t>
                      </a:r>
                    </a:p>
                    <a:p>
                      <a:r>
                        <a:rPr lang="ru-RU" sz="1200" b="1" dirty="0" smtClean="0"/>
                        <a:t>Сформированность понятийного мышления;</a:t>
                      </a:r>
                    </a:p>
                    <a:p>
                      <a:r>
                        <a:rPr lang="ru-RU" sz="1200" b="1" dirty="0" smtClean="0"/>
                        <a:t>Наличие языковой и речевой</a:t>
                      </a:r>
                      <a:r>
                        <a:rPr lang="ru-RU" sz="1200" b="1" baseline="0" dirty="0" smtClean="0"/>
                        <a:t> рефлексии.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Понятия, идеи, концепты</a:t>
                      </a:r>
                    </a:p>
                    <a:p>
                      <a:r>
                        <a:rPr lang="ru-RU" sz="1200" b="1" dirty="0" smtClean="0"/>
                        <a:t>(концептуальные</a:t>
                      </a:r>
                      <a:r>
                        <a:rPr lang="ru-RU" sz="1200" b="1" baseline="0" dirty="0" smtClean="0"/>
                        <a:t> единицы)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Тест «Исключение лишнего» (3класс)</a:t>
                      </a:r>
                    </a:p>
                    <a:p>
                      <a:r>
                        <a:rPr lang="ru-RU" sz="1200" b="1" dirty="0" smtClean="0"/>
                        <a:t>Разработчик – Лаборатория </a:t>
                      </a:r>
                      <a:r>
                        <a:rPr lang="en-US" sz="1200" b="1" dirty="0" smtClean="0"/>
                        <a:t>azps.ru</a:t>
                      </a:r>
                      <a:endParaRPr lang="ru-RU" sz="1200" b="1" dirty="0" smtClean="0"/>
                    </a:p>
                    <a:p>
                      <a:r>
                        <a:rPr lang="ru-RU" sz="1200" b="1" dirty="0" smtClean="0"/>
                        <a:t>ШТУР ,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ru-RU" sz="1200" b="1" dirty="0" smtClean="0"/>
                        <a:t>1-5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ru-RU" sz="1200" b="1" dirty="0" smtClean="0"/>
                        <a:t>субтесты «общая осведомленность», «аналогии», «классификация», «обобщение» (10 класс)</a:t>
                      </a:r>
                    </a:p>
                    <a:p>
                      <a:r>
                        <a:rPr lang="ru-RU" sz="1200" b="1" dirty="0" smtClean="0"/>
                        <a:t>Тест структуры интеллекта Амтхауэра, 1-4 субтесты «вербальное мышление»  (11 класс)</a:t>
                      </a:r>
                    </a:p>
                    <a:p>
                      <a:r>
                        <a:rPr lang="ru-RU" sz="1200" b="1" dirty="0" smtClean="0"/>
                        <a:t>Тест Зиверта на определение коэффициента языкового интеллекта у детей подросткового, юношеского возраста (от</a:t>
                      </a:r>
                      <a:r>
                        <a:rPr lang="ru-RU" sz="1200" b="1" baseline="0" dirty="0" smtClean="0"/>
                        <a:t> 14 лет)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baseline="0" dirty="0" smtClean="0"/>
                        <a:t>Тест на языковое чутье. (от 14 лет) </a:t>
                      </a:r>
                      <a:r>
                        <a:rPr lang="ru-RU" sz="1200" b="1" dirty="0" smtClean="0"/>
                        <a:t>Разработчик – Лаборатория </a:t>
                      </a:r>
                      <a:r>
                        <a:rPr lang="en-US" sz="1200" b="1" dirty="0" smtClean="0"/>
                        <a:t>azps.ru</a:t>
                      </a:r>
                      <a:endParaRPr lang="ru-RU" sz="1200" b="1" dirty="0" smtClean="0"/>
                    </a:p>
                  </a:txBody>
                  <a:tcPr/>
                </a:tc>
              </a:tr>
              <a:tr h="857707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3. </a:t>
                      </a:r>
                    </a:p>
                    <a:p>
                      <a:r>
                        <a:rPr lang="ru-RU" sz="1600" b="1" dirty="0" smtClean="0"/>
                        <a:t>Прагматический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Деятельностно-коммуникативные потребности личности (переход в анализе языковой личности от</a:t>
                      </a:r>
                      <a:r>
                        <a:rPr lang="ru-RU" sz="1200" b="1" baseline="0" dirty="0" smtClean="0"/>
                        <a:t> оценок ее речевой деятельности к осмыслению реальной деятельности в мире) (Ю.Н.Караулов)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Система целей, мотивов, установок и интенций личности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Экспертная оценка участия в коммуникативных ситуациях</a:t>
                      </a:r>
                      <a:r>
                        <a:rPr lang="ru-RU" sz="1200" b="1" baseline="0" dirty="0" smtClean="0"/>
                        <a:t> (конференции, конкурсы и др.)</a:t>
                      </a:r>
                    </a:p>
                    <a:p>
                      <a:r>
                        <a:rPr lang="ru-RU" sz="1200" b="1" baseline="0" dirty="0" smtClean="0"/>
                        <a:t>Тест коммуникативных умений </a:t>
                      </a:r>
                      <a:r>
                        <a:rPr lang="ru-RU" sz="1200" b="1" baseline="0" dirty="0" err="1" smtClean="0"/>
                        <a:t>Михельсона</a:t>
                      </a:r>
                      <a:r>
                        <a:rPr lang="ru-RU" sz="1200" b="1" baseline="0" dirty="0" smtClean="0"/>
                        <a:t>. Тест оценки уровня общительности </a:t>
                      </a:r>
                      <a:r>
                        <a:rPr lang="ru-RU" sz="1200" b="1" baseline="0" dirty="0" err="1" smtClean="0"/>
                        <a:t>Ряховского</a:t>
                      </a:r>
                      <a:r>
                        <a:rPr lang="ru-RU" sz="1200" b="1" baseline="0" dirty="0" smtClean="0"/>
                        <a:t>.</a:t>
                      </a:r>
                    </a:p>
                    <a:p>
                      <a:r>
                        <a:rPr lang="ru-RU" sz="1200" b="1" baseline="0" dirty="0" smtClean="0"/>
                        <a:t>«</a:t>
                      </a:r>
                      <a:r>
                        <a:rPr lang="ru-RU" sz="1200" b="1" baseline="0" dirty="0" err="1" smtClean="0"/>
                        <a:t>Опросник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ru-RU" sz="1200" b="1" baseline="0" dirty="0" err="1" smtClean="0"/>
                        <a:t>самоактуализации</a:t>
                      </a:r>
                      <a:r>
                        <a:rPr lang="ru-RU" sz="1200" b="1" baseline="0" dirty="0" smtClean="0"/>
                        <a:t>» (тест САМОАЛ)  Э. </a:t>
                      </a:r>
                      <a:r>
                        <a:rPr lang="ru-RU" sz="1200" b="1" baseline="0" dirty="0" err="1" smtClean="0"/>
                        <a:t>Шостром</a:t>
                      </a:r>
                      <a:endParaRPr lang="ru-RU" sz="1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640960" cy="63709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Практикум №1</a:t>
            </a:r>
          </a:p>
          <a:p>
            <a:pPr algn="ctr"/>
            <a:endParaRPr lang="ru-RU" sz="24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Выберите из предложенных формулировок целей такие, которые, на Ваш взгляд, отвечают и такие, которые не отвечают требованиям ФГОС.</a:t>
            </a:r>
          </a:p>
          <a:p>
            <a:pPr algn="ctr"/>
            <a:endParaRPr lang="ru-RU" sz="24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just"/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Продолжить знакомство школьников с творчеством А.С. Пушкина.</a:t>
            </a:r>
          </a:p>
          <a:p>
            <a:pPr algn="just"/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Научить анализировать стихотворение.</a:t>
            </a:r>
          </a:p>
          <a:p>
            <a:pPr algn="just"/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Освоить понятие о различии метафоры языковой и метафоры авторской.</a:t>
            </a:r>
          </a:p>
          <a:p>
            <a:pPr algn="just"/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Воспитывать любовь к животным.</a:t>
            </a:r>
          </a:p>
          <a:p>
            <a:pPr algn="just"/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Формировать навык устного счёта.</a:t>
            </a:r>
          </a:p>
          <a:p>
            <a:pPr algn="just"/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Осмысление школьником личностной значимости  творчества Пушкина.</a:t>
            </a:r>
          </a:p>
          <a:p>
            <a:pPr algn="just"/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Развитие логической операции сравнение – подбор материала под заданные признаки.</a:t>
            </a:r>
            <a:endParaRPr lang="ru-RU" sz="24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4969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Практикум </a:t>
            </a:r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№2</a:t>
            </a:r>
            <a:endParaRPr lang="ru-RU" sz="24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24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Выберите из предложенных формулировок </a:t>
            </a:r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вопросов </a:t>
            </a:r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такие, которые, на Ваш взгляд, </a:t>
            </a:r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побуждают к анализу, синтезу информации и оценки текста, т.о. решали задачу формирования/развития </a:t>
            </a:r>
            <a:r>
              <a:rPr lang="ru-RU" sz="24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метапредметных</a:t>
            </a:r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УУД.</a:t>
            </a:r>
          </a:p>
          <a:p>
            <a:pPr algn="ctr"/>
            <a:endParaRPr lang="ru-RU" sz="24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 кому обращается герой стихотворения?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Какой орган растения является вегетативным?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 Вы считаете, кто из героев совершил плохой поступок?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Какие слова и предложения позволяют сделать вывод о вреде курения?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 какой скоростью движется тело ?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Если известно строение органического вещества, то что можно сказать о его свойствах?</a:t>
            </a:r>
            <a:endParaRPr lang="ru-RU" sz="24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568952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ВОПРОСЫ</a:t>
            </a:r>
          </a:p>
          <a:p>
            <a:pPr algn="ctr"/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Репродуктивные                                       Продуктивные 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Начинаются со слов: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Кто? Что? 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Как? Где? 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Куда? Зачем?</a:t>
            </a:r>
            <a:endPara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Продуктивные</a:t>
            </a:r>
          </a:p>
          <a:p>
            <a:pPr algn="ctr"/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Специальные                                   Разделительные 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Можно ли считать (то-то) верным?                     Если известно…,то…?</a:t>
            </a:r>
          </a:p>
          <a:p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Какие выводы можно сделать из…?                    Если…,то почему?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Каковы мотивы поступков героя?                        … или … ?</a:t>
            </a:r>
          </a:p>
          <a:p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Вопрос начинается с формулировки тезиса</a:t>
            </a:r>
            <a:endParaRPr lang="ru-RU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трелка вниз 2"/>
          <p:cNvSpPr/>
          <p:nvPr/>
        </p:nvSpPr>
        <p:spPr>
          <a:xfrm rot="2496851">
            <a:off x="3546003" y="798863"/>
            <a:ext cx="323183" cy="57975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2358608">
            <a:off x="5615434" y="905890"/>
            <a:ext cx="577427" cy="31775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2496851">
            <a:off x="2798506" y="3825466"/>
            <a:ext cx="356563" cy="649634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2358608">
            <a:off x="5830522" y="3974097"/>
            <a:ext cx="714090" cy="36360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114</TotalTime>
  <Words>1023</Words>
  <Application>Microsoft Office PowerPoint</Application>
  <PresentationFormat>Экран (4:3)</PresentationFormat>
  <Paragraphs>124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Справедливость</vt:lpstr>
      <vt:lpstr>Слайд 1</vt:lpstr>
      <vt:lpstr>«Языковое  развитие личности в системе общего образования в условиях перехода на ФГОС»</vt:lpstr>
      <vt:lpstr>Тема школы в рамках экспериментальной работы:</vt:lpstr>
      <vt:lpstr>ХАРАКТЕРИСТИКИ  СОВРЕМЕННОЙ ЯЗЫКОВОЙ СИТУАЦИИ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«Языковое  развитие личности в системе общего образования в условиях перехода на ФГОС»</dc:title>
  <dc:creator>Notebook</dc:creator>
  <cp:lastModifiedBy>Notebook</cp:lastModifiedBy>
  <cp:revision>13</cp:revision>
  <dcterms:created xsi:type="dcterms:W3CDTF">2014-09-22T16:08:27Z</dcterms:created>
  <dcterms:modified xsi:type="dcterms:W3CDTF">2014-09-22T18:15:24Z</dcterms:modified>
</cp:coreProperties>
</file>