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6" r:id="rId3"/>
    <p:sldId id="257" r:id="rId4"/>
    <p:sldId id="269" r:id="rId5"/>
    <p:sldId id="258" r:id="rId6"/>
    <p:sldId id="259" r:id="rId7"/>
    <p:sldId id="261" r:id="rId8"/>
    <p:sldId id="270" r:id="rId9"/>
    <p:sldId id="262" r:id="rId10"/>
    <p:sldId id="271" r:id="rId11"/>
    <p:sldId id="272" r:id="rId12"/>
    <p:sldId id="273" r:id="rId13"/>
    <p:sldId id="274" r:id="rId14"/>
    <p:sldId id="275" r:id="rId15"/>
    <p:sldId id="276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vb.ru/pushkin/02comm/0127.ht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 </a:t>
            </a:r>
            <a:r>
              <a:rPr lang="ru-RU" sz="2400" dirty="0" smtClean="0"/>
              <a:t>17 декабря 2010 года приказом Министерства образования и науки РФ утвержден ФГОС ООО.</a:t>
            </a:r>
            <a:endParaRPr lang="en-US" sz="2400" dirty="0" smtClean="0"/>
          </a:p>
          <a:p>
            <a:pPr algn="just"/>
            <a:r>
              <a:rPr lang="ru-RU" sz="2400" dirty="0" smtClean="0"/>
              <a:t>Главная цель введения ФГОС ООО второго поколения заключается в создании условий, позволяющих решить стратегическую задачу Российского образования – повышение качества образования, достижение новых образовательных результатов, соответствующих современным запросам личности, общества и государства.</a:t>
            </a:r>
            <a:r>
              <a:rPr lang="ru-RU" sz="2400" b="1" u="sng" dirty="0" smtClean="0"/>
              <a:t>  </a:t>
            </a:r>
          </a:p>
          <a:p>
            <a:pPr algn="just"/>
            <a:endParaRPr lang="ru-RU" sz="2400" b="1" u="sng" dirty="0" smtClean="0"/>
          </a:p>
          <a:p>
            <a:pPr algn="just"/>
            <a:endParaRPr lang="ru-RU" sz="2400" b="1" u="sng" dirty="0" smtClean="0"/>
          </a:p>
          <a:p>
            <a:pPr algn="just"/>
            <a:r>
              <a:rPr lang="ru-RU" sz="2400" b="1" u="sng" dirty="0" smtClean="0"/>
              <a:t>Одно из принципиальных отличий</a:t>
            </a:r>
            <a:r>
              <a:rPr lang="ru-RU" sz="2400" b="1" dirty="0" smtClean="0"/>
              <a:t> </a:t>
            </a:r>
            <a:r>
              <a:rPr lang="ru-RU" sz="2400" dirty="0" smtClean="0"/>
              <a:t>ФГОС является их ориентация на достижение не только предметных образовательных результатов, но, прежде всего, на формирование личности учащихся, овладение ими универсальными способами учебной деятельности.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568952" cy="57554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ВОПРОСЫ</a:t>
            </a:r>
          </a:p>
          <a:p>
            <a:pPr algn="ctr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Репродуктивные                                       Продуктивные 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Начинаются со слов: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Кто? Что? 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Как? Где?                                                                 Проблемные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Куда? Зачем?</a:t>
            </a:r>
            <a:endParaRPr lang="ru-RU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Продуктивные</a:t>
            </a:r>
          </a:p>
          <a:p>
            <a:pPr algn="ctr"/>
            <a:endParaRPr lang="ru-RU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Специальные                                   Разделительные </a:t>
            </a:r>
          </a:p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Можно ли считать (то-то) верным?                     Если известно…,то…?</a:t>
            </a:r>
          </a:p>
          <a:p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Какие выводы можно сделать из…?                    Если…,то почему?</a:t>
            </a:r>
          </a:p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Каковы мотивы поступков героя?                        … или … ?</a:t>
            </a:r>
          </a:p>
          <a:p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 начинается с формулировки тезиса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трелка вниз 2"/>
          <p:cNvSpPr/>
          <p:nvPr/>
        </p:nvSpPr>
        <p:spPr>
          <a:xfrm rot="2496851">
            <a:off x="3546003" y="798863"/>
            <a:ext cx="323183" cy="57975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2358608">
            <a:off x="5615434" y="905890"/>
            <a:ext cx="577427" cy="31775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2496851">
            <a:off x="2798506" y="3825466"/>
            <a:ext cx="356563" cy="64963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2358608">
            <a:off x="5830522" y="3974097"/>
            <a:ext cx="714090" cy="3636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3048434">
            <a:off x="4654093" y="1673334"/>
            <a:ext cx="1742913" cy="3920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404664"/>
            <a:ext cx="3453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Проблемные вопросы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836712"/>
            <a:ext cx="58681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"Проблемный вопрос - это вопрос, определяющий область тех неизвестных закономерностей или способов действия, которые могут или должны быть раскрыты на основе усвоенных знаний и достигнутого уровня способов действия»</a:t>
            </a:r>
          </a:p>
          <a:p>
            <a:pPr algn="r"/>
            <a:r>
              <a:rPr lang="ru-RU" dirty="0" smtClean="0"/>
              <a:t>А.М. Матюшкин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«Проблемный вопрос является формой постановки проблемы" </a:t>
            </a:r>
          </a:p>
          <a:p>
            <a:pPr algn="r"/>
            <a:r>
              <a:rPr lang="ru-RU" dirty="0" smtClean="0"/>
              <a:t>М.И. </a:t>
            </a:r>
            <a:r>
              <a:rPr lang="ru-RU" dirty="0" err="1" smtClean="0"/>
              <a:t>Махмутов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564904"/>
            <a:ext cx="8604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Проблемный вопрос -особый и ведущий элемент проблемного обучения.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9330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-Почему корень растения растет вниз, а стебель - вверх? </a:t>
            </a:r>
          </a:p>
          <a:p>
            <a:pPr>
              <a:buFontTx/>
              <a:buChar char="-"/>
            </a:pPr>
            <a:r>
              <a:rPr lang="ru-RU" dirty="0" smtClean="0"/>
              <a:t>Почему у человека два глаза? </a:t>
            </a:r>
          </a:p>
          <a:p>
            <a:pPr>
              <a:buFontTx/>
              <a:buChar char="-"/>
            </a:pPr>
            <a:r>
              <a:rPr lang="ru-RU" dirty="0" smtClean="0"/>
              <a:t>Почему "к вам" пишется раздельно, а "квас" вместе? </a:t>
            </a:r>
          </a:p>
          <a:p>
            <a:r>
              <a:rPr lang="ru-RU" dirty="0" smtClean="0"/>
              <a:t>- Почему кукла-неваляшка всегда встает "на ноги"?</a:t>
            </a:r>
          </a:p>
          <a:p>
            <a:pPr algn="just"/>
            <a:r>
              <a:rPr lang="ru-RU" dirty="0" smtClean="0"/>
              <a:t>В каждом из этих вопросов в скрытом виде есть некие исходные данные, "условие", известное и неизвестное. Формулировка первого вопроса в свернутом виде содержит следующую информацию: корень и стебель одного и того же растения растут в разные стороны. Нужно объяснить причину этого противоречия. Точно так же расчленяются на данное и искомое все проблемные вопросы.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блемный_вопрос_1.JPG"/>
          <p:cNvPicPr>
            <a:picLocks noChangeAspect="1"/>
          </p:cNvPicPr>
          <p:nvPr/>
        </p:nvPicPr>
        <p:blipFill>
          <a:blip r:embed="rId2" cstate="print"/>
          <a:srcRect l="7147" t="7446" r="3462" b="8782"/>
          <a:stretch>
            <a:fillRect/>
          </a:stretch>
        </p:blipFill>
        <p:spPr>
          <a:xfrm>
            <a:off x="269413" y="0"/>
            <a:ext cx="8874587" cy="4248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4365104"/>
            <a:ext cx="88204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2000" b="1" dirty="0" smtClean="0"/>
              <a:t>Схема мыслительного процесса при постановке проблемного вопроса</a:t>
            </a:r>
            <a:endParaRPr lang="ru-RU" sz="2000" b="1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51520" y="5445224"/>
            <a:ext cx="2664296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Выдвижение гипотезы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915816" y="551723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491880" y="5445224"/>
            <a:ext cx="1944216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Обоснование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292080" y="5517232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012160" y="5445224"/>
            <a:ext cx="2304256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Проверка гипотезы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endPara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8849" y="260648"/>
            <a:ext cx="9225154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u="sng" dirty="0" smtClean="0"/>
              <a:t>Практикум №3</a:t>
            </a:r>
          </a:p>
          <a:p>
            <a:pPr algn="ctr"/>
            <a:r>
              <a:rPr lang="ru-RU" sz="2400" b="1" dirty="0" smtClean="0"/>
              <a:t>Сформулируйте  продуктивные и/ или проблемные вопросы</a:t>
            </a:r>
          </a:p>
          <a:p>
            <a:pPr algn="ctr"/>
            <a:endParaRPr lang="ru-RU" sz="2400" b="1" dirty="0" smtClean="0"/>
          </a:p>
          <a:p>
            <a:pPr lvl="5"/>
            <a:r>
              <a:rPr lang="ru-RU" sz="2200" b="1" dirty="0" smtClean="0"/>
              <a:t>Я – природа, Я – великий мастер.</a:t>
            </a:r>
          </a:p>
          <a:p>
            <a:pPr lvl="5"/>
            <a:r>
              <a:rPr lang="ru-RU" sz="2200" b="1" dirty="0" smtClean="0"/>
              <a:t>Вечный мастер жизни. Я могу,</a:t>
            </a:r>
          </a:p>
          <a:p>
            <a:pPr lvl="5"/>
            <a:r>
              <a:rPr lang="ru-RU" sz="2200" b="1" dirty="0" smtClean="0"/>
              <a:t>Человек, тебе за соучастие </a:t>
            </a:r>
          </a:p>
          <a:p>
            <a:pPr lvl="5"/>
            <a:r>
              <a:rPr lang="ru-RU" sz="2200" b="1" dirty="0" smtClean="0"/>
              <a:t>Подарить – в моей всё это власти!</a:t>
            </a:r>
          </a:p>
          <a:p>
            <a:pPr lvl="5"/>
            <a:r>
              <a:rPr lang="ru-RU" sz="2200" b="1" dirty="0" smtClean="0"/>
              <a:t>Гриб в лесу, ромашку на лугу,</a:t>
            </a:r>
          </a:p>
          <a:p>
            <a:pPr lvl="5"/>
            <a:r>
              <a:rPr lang="ru-RU" sz="2200" b="1" dirty="0" smtClean="0"/>
              <a:t>Небо в час восхода и заката, </a:t>
            </a:r>
          </a:p>
          <a:p>
            <a:pPr lvl="5"/>
            <a:r>
              <a:rPr lang="ru-RU" sz="2200" b="1" dirty="0" smtClean="0"/>
              <a:t>Иву над рекой…</a:t>
            </a:r>
          </a:p>
          <a:p>
            <a:pPr lvl="5"/>
            <a:r>
              <a:rPr lang="ru-RU" sz="2200" b="1" dirty="0" smtClean="0"/>
              <a:t>Не прими за дань: я не раба.</a:t>
            </a:r>
          </a:p>
          <a:p>
            <a:pPr lvl="5"/>
            <a:r>
              <a:rPr lang="ru-RU" sz="2200" b="1" dirty="0" smtClean="0"/>
              <a:t>Не забудь ты сам - моё творенье!</a:t>
            </a:r>
          </a:p>
          <a:p>
            <a:pPr lvl="5"/>
            <a:r>
              <a:rPr lang="ru-RU" sz="2200" b="1" dirty="0" smtClean="0"/>
              <a:t>И у нас с тобой - одна судьба!</a:t>
            </a:r>
          </a:p>
          <a:p>
            <a:pPr lvl="5"/>
            <a:r>
              <a:rPr lang="ru-RU" sz="2200" b="1" dirty="0" smtClean="0"/>
              <a:t>Да, ты вырос – ты простился с детством.</a:t>
            </a:r>
          </a:p>
          <a:p>
            <a:pPr lvl="5"/>
            <a:r>
              <a:rPr lang="ru-RU" sz="2200" b="1" dirty="0" smtClean="0"/>
              <a:t>Шире – что не год - твои шаги…</a:t>
            </a:r>
          </a:p>
          <a:p>
            <a:pPr lvl="5"/>
            <a:r>
              <a:rPr lang="ru-RU" sz="2200" b="1" dirty="0" smtClean="0"/>
              <a:t>Но не занимайся самоедством!</a:t>
            </a:r>
          </a:p>
          <a:p>
            <a:pPr lvl="5"/>
            <a:r>
              <a:rPr lang="ru-RU" sz="2200" b="1" dirty="0" smtClean="0"/>
              <a:t>И былинку даже, что в наследство </a:t>
            </a:r>
          </a:p>
          <a:p>
            <a:pPr lvl="5"/>
            <a:r>
              <a:rPr lang="ru-RU" sz="2200" b="1" dirty="0" smtClean="0"/>
              <a:t>Я тебе вручила,</a:t>
            </a:r>
          </a:p>
          <a:p>
            <a:pPr lvl="5"/>
            <a:r>
              <a:rPr lang="ru-RU" sz="2200" b="1" dirty="0" smtClean="0"/>
              <a:t>Береги!</a:t>
            </a:r>
            <a:endParaRPr lang="ru-RU" sz="2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endParaRPr lang="ru-RU" sz="16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409" y="260648"/>
            <a:ext cx="4371261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 ныне сбирается вещий </a:t>
            </a:r>
            <a:r>
              <a:rPr lang="ru-RU" dirty="0" smtClean="0">
                <a:hlinkClick r:id="rId2"/>
              </a:rPr>
              <a:t>Олег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185</a:t>
            </a:r>
          </a:p>
          <a:p>
            <a:r>
              <a:rPr lang="ru-RU" dirty="0" smtClean="0"/>
              <a:t>Запомни же ныне ты слово мое:</a:t>
            </a:r>
            <a:br>
              <a:rPr lang="ru-RU" dirty="0" smtClean="0"/>
            </a:br>
            <a:r>
              <a:rPr lang="ru-RU" dirty="0" smtClean="0"/>
              <a:t>Воителю слава — отрада;</a:t>
            </a:r>
            <a:br>
              <a:rPr lang="ru-RU" dirty="0" smtClean="0"/>
            </a:br>
            <a:r>
              <a:rPr lang="ru-RU" dirty="0" smtClean="0"/>
              <a:t>Победой прославлено имя твое;</a:t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Твой щит на вратах </a:t>
            </a:r>
            <a:r>
              <a:rPr lang="ru-RU" dirty="0" err="1" smtClean="0">
                <a:hlinkClick r:id="rId2"/>
              </a:rPr>
              <a:t>Цареграда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И волны и суша покорны тебе;</a:t>
            </a:r>
            <a:br>
              <a:rPr lang="ru-RU" dirty="0" smtClean="0"/>
            </a:br>
            <a:r>
              <a:rPr lang="ru-RU" dirty="0" smtClean="0"/>
              <a:t>Завидует недруг столь дивной судьбе.</a:t>
            </a:r>
          </a:p>
          <a:p>
            <a:r>
              <a:rPr lang="ru-RU" dirty="0" smtClean="0"/>
              <a:t>И синего моря обманчивый вал</a:t>
            </a:r>
            <a:br>
              <a:rPr lang="ru-RU" dirty="0" smtClean="0"/>
            </a:br>
            <a:r>
              <a:rPr lang="ru-RU" dirty="0" smtClean="0"/>
              <a:t>В часы роковой непогоды,</a:t>
            </a:r>
            <a:br>
              <a:rPr lang="ru-RU" dirty="0" smtClean="0"/>
            </a:br>
            <a:r>
              <a:rPr lang="ru-RU" dirty="0" smtClean="0"/>
              <a:t>И пращ, и стрела, и лукавый кинжал</a:t>
            </a:r>
            <a:br>
              <a:rPr lang="ru-RU" dirty="0" smtClean="0"/>
            </a:br>
            <a:r>
              <a:rPr lang="ru-RU" dirty="0" smtClean="0"/>
              <a:t>Щадят победителя годы...</a:t>
            </a:r>
            <a:br>
              <a:rPr lang="ru-RU" dirty="0" smtClean="0"/>
            </a:br>
            <a:r>
              <a:rPr lang="ru-RU" dirty="0" smtClean="0"/>
              <a:t>Под грозной броней ты не ведаешь ран;</a:t>
            </a:r>
            <a:br>
              <a:rPr lang="ru-RU" dirty="0" smtClean="0"/>
            </a:br>
            <a:r>
              <a:rPr lang="ru-RU" dirty="0" smtClean="0"/>
              <a:t>Незримый хранитель могущему дан.</a:t>
            </a:r>
          </a:p>
          <a:p>
            <a:r>
              <a:rPr lang="ru-RU" dirty="0" smtClean="0"/>
              <a:t>Твой конь не боится опасных трудов;</a:t>
            </a:r>
            <a:br>
              <a:rPr lang="ru-RU" dirty="0" smtClean="0"/>
            </a:br>
            <a:r>
              <a:rPr lang="ru-RU" dirty="0" smtClean="0"/>
              <a:t>Он, чуя господскую волю,</a:t>
            </a:r>
            <a:br>
              <a:rPr lang="ru-RU" dirty="0" smtClean="0"/>
            </a:br>
            <a:r>
              <a:rPr lang="ru-RU" dirty="0" smtClean="0"/>
              <a:t>То смирный стоит под стрелами врагов,</a:t>
            </a:r>
            <a:br>
              <a:rPr lang="ru-RU" dirty="0" smtClean="0"/>
            </a:br>
            <a:r>
              <a:rPr lang="ru-RU" dirty="0" smtClean="0"/>
              <a:t>То мчится по бранному полю.</a:t>
            </a:r>
            <a:br>
              <a:rPr lang="ru-RU" dirty="0" smtClean="0"/>
            </a:br>
            <a:r>
              <a:rPr lang="ru-RU" dirty="0" smtClean="0"/>
              <a:t>И холод и сеча ему ничего...</a:t>
            </a:r>
            <a:br>
              <a:rPr lang="ru-RU" dirty="0" smtClean="0"/>
            </a:br>
            <a:r>
              <a:rPr lang="ru-RU" dirty="0" smtClean="0"/>
              <a:t>Но примешь ты смерть от коня своего».</a:t>
            </a:r>
          </a:p>
          <a:p>
            <a:r>
              <a:rPr lang="ru-RU" dirty="0" smtClean="0"/>
              <a:t>Олег усмехнулся — однако чело</a:t>
            </a:r>
            <a:br>
              <a:rPr lang="ru-RU" dirty="0" smtClean="0"/>
            </a:br>
            <a:r>
              <a:rPr lang="ru-RU" dirty="0" smtClean="0"/>
              <a:t>И взор </a:t>
            </a:r>
            <a:r>
              <a:rPr lang="ru-RU" dirty="0" err="1" smtClean="0"/>
              <a:t>омрачилися</a:t>
            </a:r>
            <a:r>
              <a:rPr lang="ru-RU" dirty="0" smtClean="0"/>
              <a:t> думой.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молчаньи</a:t>
            </a:r>
            <a:r>
              <a:rPr lang="ru-RU" dirty="0" smtClean="0"/>
              <a:t>, рукой опершись на седло,</a:t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lvl="5"/>
            <a:endParaRPr lang="ru-RU" sz="2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0"/>
          <a:ext cx="864096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858000"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ныне сбирается вещий </a:t>
                      </a:r>
                      <a:r>
                        <a:rPr kumimoji="0" lang="ru-RU" sz="14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Олег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Отмстить неразумным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хозарам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 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Их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селы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и нивы за буйный набег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Обрек он мечам и пожарам;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 дружиной своей, в цареградской броне,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Князь по полю едет на верном коне.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Из темного леса навстречу ему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Идет вдохновенный кудесник,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Покорный Перуну старик одному,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Заветов грядущего вестник,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 мольбах и гаданьях проведший весь век.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к мудрому старцу подъехал Олег.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«Скажи мне, кудесник, любимец богов,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Что сбудется в жизни со мною?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скоро ль, на радость соседей-врагов,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Могильной засыплюсь землею?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Открой мне всю правду, не бойся меня: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 награду любого возьмешь ты коня».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«Волхвы не боятся могучих владык,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 княжеский дар им не нужен;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Правдив и свободен их вещий язык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с волей небесною дружен.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Грядущие годы таятся во мгле;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Но вижу твой жребий на светлом челе.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Твой конь не боится опасных трудов;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Он, чуя господскую волю,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 смирный стоит под стрелами врагов,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То мчится по бранному полю.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холод и сеча ему ничего...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 примешь ты смерть от коня своего».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Олег усмехнулся — однако чело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взор </a:t>
                      </a:r>
                      <a:r>
                        <a:rPr kumimoji="0" lang="ru-RU" sz="14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омрачилися</a:t>
                      </a:r>
                      <a:r>
                        <a:rPr kumimoji="0" lang="ru-RU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думой.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гладит и треплет по шее крутой.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«Прощай, мой товарищ, мой верный слуга,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Расстаться настало нам время;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Теперь отдыхай! уж не ступит нога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 твое позлащенное стремя.</a:t>
                      </a:r>
                      <a:endParaRPr kumimoji="0" lang="ru-RU" sz="14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Прощай, утешайся — да помни меня.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Вы, отроки -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други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, возьмите коня,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Покройте попоной, мохнатым ковром;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 мой луг под уздцы отведите;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Купайте; кормите отборным зерном;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Водой ключевою поите».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отроки тотчас с конем отошли,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 князю другого коня подвели.</a:t>
                      </a:r>
                      <a:endParaRPr lang="ru-RU" sz="14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Пирует с дружиною вещий Олег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При звоне веселом стакана.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кудри их белы, как утренний снег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Над славной главою кургана...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Они поминают минувшие дни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битвы, где вместе рубились они...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«А где мой товарищ? — промолвил Олег, — 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Скажите, где конь мой ретивый?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Здоров ли? все так же ль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лего́к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его бег?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Все тот же ль он бурный, игривый?»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внемлет ответу: на холме крутом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Давно уж почил непробудным он сном.</a:t>
                      </a:r>
                    </a:p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Могучий Олег головою поник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думает: «Что же гаданье?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Кудесник, ты лживый, безумный старик!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Презреть бы твое предсказанье!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Мой конь и доныне носил бы меня».</a:t>
                      </a:r>
                      <a:br>
                        <a:rPr lang="ru-RU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И хочет увидеть он кости коня.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89844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Вот едет могучий Олег со двора,</a:t>
            </a:r>
            <a:br>
              <a:rPr lang="ru-RU" dirty="0" smtClean="0"/>
            </a:br>
            <a:r>
              <a:rPr lang="ru-RU" dirty="0" smtClean="0"/>
              <a:t>С ним Игорь и старые гости,</a:t>
            </a:r>
            <a:br>
              <a:rPr lang="ru-RU" dirty="0" smtClean="0"/>
            </a:br>
            <a:r>
              <a:rPr lang="ru-RU" dirty="0" smtClean="0"/>
              <a:t>И видят — на холме, у брега Днепра,</a:t>
            </a:r>
            <a:br>
              <a:rPr lang="ru-RU" dirty="0" smtClean="0"/>
            </a:br>
            <a:r>
              <a:rPr lang="ru-RU" dirty="0" smtClean="0"/>
              <a:t>Лежат благородные кости;</a:t>
            </a:r>
            <a:br>
              <a:rPr lang="ru-RU" dirty="0" smtClean="0"/>
            </a:br>
            <a:r>
              <a:rPr lang="ru-RU" dirty="0" smtClean="0"/>
              <a:t>Их моют дожди, засыпает их пыль,</a:t>
            </a:r>
            <a:br>
              <a:rPr lang="ru-RU" dirty="0" smtClean="0"/>
            </a:br>
            <a:r>
              <a:rPr lang="ru-RU" dirty="0" smtClean="0"/>
              <a:t>И ветер волнует над ними ковыль.</a:t>
            </a:r>
          </a:p>
          <a:p>
            <a:r>
              <a:rPr lang="ru-RU" dirty="0" smtClean="0"/>
              <a:t>Князь тихо на череп коня наступил</a:t>
            </a:r>
            <a:br>
              <a:rPr lang="ru-RU" dirty="0" smtClean="0"/>
            </a:br>
            <a:r>
              <a:rPr lang="ru-RU" dirty="0" smtClean="0"/>
              <a:t>И молвил: «Спи, друг одинокой!</a:t>
            </a:r>
            <a:br>
              <a:rPr lang="ru-RU" dirty="0" smtClean="0"/>
            </a:br>
            <a:r>
              <a:rPr lang="ru-RU" dirty="0" smtClean="0"/>
              <a:t>Твой старый хозяин тебя пережил:</a:t>
            </a:r>
            <a:br>
              <a:rPr lang="ru-RU" dirty="0" smtClean="0"/>
            </a:br>
            <a:r>
              <a:rPr lang="ru-RU" dirty="0" smtClean="0"/>
              <a:t>На тризне, уже недалекой,</a:t>
            </a:r>
            <a:br>
              <a:rPr lang="ru-RU" dirty="0" smtClean="0"/>
            </a:br>
            <a:r>
              <a:rPr lang="ru-RU" dirty="0" smtClean="0"/>
              <a:t>Не ты под секирой ковыль обагришь</a:t>
            </a:r>
            <a:br>
              <a:rPr lang="ru-RU" dirty="0" smtClean="0"/>
            </a:br>
            <a:r>
              <a:rPr lang="ru-RU" dirty="0" smtClean="0"/>
              <a:t>И жаркою кровью мой прах напоишь!</a:t>
            </a:r>
          </a:p>
          <a:p>
            <a:r>
              <a:rPr lang="ru-RU" dirty="0" smtClean="0"/>
              <a:t>Так вот где таилась погибель моя!</a:t>
            </a:r>
            <a:br>
              <a:rPr lang="ru-RU" dirty="0" smtClean="0"/>
            </a:br>
            <a:r>
              <a:rPr lang="ru-RU" dirty="0" smtClean="0"/>
              <a:t>Мне </a:t>
            </a:r>
            <a:r>
              <a:rPr lang="ru-RU" dirty="0" err="1" smtClean="0"/>
              <a:t>смертию</a:t>
            </a:r>
            <a:r>
              <a:rPr lang="ru-RU" dirty="0" smtClean="0"/>
              <a:t> кость угрожала!»</a:t>
            </a:r>
            <a:br>
              <a:rPr lang="ru-RU" dirty="0" smtClean="0"/>
            </a:br>
            <a:r>
              <a:rPr lang="ru-RU" dirty="0" smtClean="0"/>
              <a:t>Из мертвой главы гробовая змия,</a:t>
            </a:r>
            <a:br>
              <a:rPr lang="ru-RU" dirty="0" smtClean="0"/>
            </a:br>
            <a:r>
              <a:rPr lang="ru-RU" dirty="0" smtClean="0"/>
              <a:t>Шипя, между тем выползала;</a:t>
            </a:r>
            <a:br>
              <a:rPr lang="ru-RU" dirty="0" smtClean="0"/>
            </a:br>
            <a:r>
              <a:rPr lang="ru-RU" dirty="0" smtClean="0"/>
              <a:t>Как черная лента, вкруг ног обвилась,</a:t>
            </a:r>
            <a:br>
              <a:rPr lang="ru-RU" dirty="0" smtClean="0"/>
            </a:br>
            <a:r>
              <a:rPr lang="ru-RU" dirty="0" smtClean="0"/>
              <a:t>И вскрикнул внезапно ужаленный князь…</a:t>
            </a:r>
          </a:p>
          <a:p>
            <a:pPr algn="r"/>
            <a:r>
              <a:rPr lang="ru-RU" sz="1100" dirty="0" smtClean="0"/>
              <a:t>А.С. Пушкин «Песнь о вещем Олеге»</a:t>
            </a:r>
            <a:endParaRPr lang="ru-RU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88640"/>
            <a:ext cx="42755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Анализ (самоанализ) урока</a:t>
            </a:r>
          </a:p>
          <a:p>
            <a:pPr algn="ctr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836712"/>
          <a:ext cx="8640960" cy="5642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840760"/>
              </a:tblGrid>
              <a:tr h="52205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Показатели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r>
                        <a:rPr lang="ru-RU" dirty="0" smtClean="0"/>
                        <a:t>1. Чёткая поэтапная реализация целей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Ориентированность цели на результат (что должны освоить обучающиеся – понятие, предметное действие, метапредметное действие: </a:t>
                      </a:r>
                      <a:r>
                        <a:rPr lang="ru-RU" i="1" dirty="0" smtClean="0"/>
                        <a:t>что должны научиться делать</a:t>
                      </a:r>
                      <a:r>
                        <a:rPr lang="ru-RU" dirty="0" smtClean="0"/>
                        <a:t>?),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- возможность проверки результата (есть ли конкретное практическое действие, выполнение/невыполнение которого продемонстрирует достижение цели?),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- взаимообусловленность цели освоения предметных знаний и умений с развивающей и воспитательными целями.</a:t>
                      </a:r>
                      <a:endParaRPr lang="ru-RU" dirty="0"/>
                    </a:p>
                  </a:txBody>
                  <a:tcPr/>
                </a:tc>
              </a:tr>
              <a:tr h="522058">
                <a:tc>
                  <a:txBody>
                    <a:bodyPr/>
                    <a:lstStyle/>
                    <a:p>
                      <a:r>
                        <a:rPr lang="ru-RU" dirty="0" smtClean="0"/>
                        <a:t>2. Гибкое результативное использование методов , приёмов, дидактических средств обучения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Целесообразность объёма времени на уроке, отведённого на освоение определённого способа действий;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- целесообразность выбранных методов работы с учебным материалом в соответствии с этапом формирования умения- освоения нового способа, закрепление, самостоятельного использования в новой ситуации, логичность переходов от одного вида деятельности к другому.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88640"/>
            <a:ext cx="42755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Анализ (самоанализ) урока</a:t>
            </a:r>
          </a:p>
          <a:p>
            <a:pPr algn="ctr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836712"/>
          <a:ext cx="8568952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198"/>
                <a:gridCol w="6783754"/>
              </a:tblGrid>
              <a:tr h="62854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Критерии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Показатели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61476">
                <a:tc>
                  <a:txBody>
                    <a:bodyPr/>
                    <a:lstStyle/>
                    <a:p>
                      <a:r>
                        <a:rPr lang="ru-RU" dirty="0" smtClean="0"/>
                        <a:t>3. Культура педагогического общения учителя с обучающимися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Организация</a:t>
                      </a:r>
                      <a:r>
                        <a:rPr lang="ru-RU" baseline="0" dirty="0" smtClean="0"/>
                        <a:t> взаимодействия по нескольким линиям: учитель-ученик, ученик - учебный текст - учитель , ученик - учебный текст – ученик;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- реализация диалогических форм взаимодействия на уроке.</a:t>
                      </a:r>
                      <a:endParaRPr lang="ru-RU" dirty="0"/>
                    </a:p>
                  </a:txBody>
                  <a:tcPr/>
                </a:tc>
              </a:tr>
              <a:tr h="3082583">
                <a:tc>
                  <a:txBody>
                    <a:bodyPr/>
                    <a:lstStyle/>
                    <a:p>
                      <a:r>
                        <a:rPr lang="ru-RU" dirty="0" smtClean="0"/>
                        <a:t>4. Объективность и оперативность оценки результатов учебной деятельности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Наличие конкретного практического</a:t>
                      </a:r>
                      <a:r>
                        <a:rPr lang="ru-RU" baseline="0" dirty="0" smtClean="0"/>
                        <a:t> действия, выполнение/невыполнение которого продемонстрирует освоение определённых способов действий;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- ориентированность оценочных процедур на раскрытие личностной составляющей- содержания концептосферы, личностных смыслов обучающегося, рефлексивности и диалогичности мышления.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32984" cy="260486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разработать педагогическую модель 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языковому развитию личности 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всех этапах обучения, в организации урочной, внеурочной деятельности и воспитательной работы школы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«Языковое  развитие личности в системе общего образования в условиях перехода на ФГОС»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школы в рамках экспериментальной работы: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Языковое развитие личности через текстовую деятельность в урочное и внеурочное время».</a:t>
            </a:r>
          </a:p>
          <a:p>
            <a:pPr algn="just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Цель: разработать организационно – педагогическую модель по языковому развитию личности на всех уровнях школьного образования, включая урочную и неурочную деятельность; выявить условия реализации организационно – педагогической модели и проверить эффективность её реализации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ХАРАКТЕРИСТИКИ </a:t>
            </a:r>
            <a:b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СОВРЕМЕННОЙ ЯЗЫКОВОЙ СИТУАЦИИ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500189"/>
            <a:ext cx="8229600" cy="5025156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Замещение полноценного вербального общения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редуцированной коммуникацией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порой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деформировано-ненормативном виде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 низкой орфографической и пунктуационной грамотностью.</a:t>
            </a:r>
          </a:p>
          <a:p>
            <a:pPr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Культивирование и удовлетворение -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ущерб личностному и ценностно-смысловому развитию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прагматических, сиюминутно-бытовых потребностей школьников.</a:t>
            </a:r>
          </a:p>
          <a:p>
            <a:pPr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Ограниченность, примитивизм мышления,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падение общего уровня речевой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школьников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В понятии </a:t>
            </a:r>
            <a:r>
              <a:rPr lang="ru-RU" sz="2800" b="1" dirty="0" smtClean="0"/>
              <a:t>«Языковая личность»</a:t>
            </a:r>
            <a:r>
              <a:rPr lang="ru-RU" sz="2800" dirty="0" smtClean="0"/>
              <a:t>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методисты делают акцент на </a:t>
            </a:r>
            <a:r>
              <a:rPr lang="ru-RU" sz="2800" b="1" i="1" dirty="0" smtClean="0">
                <a:solidFill>
                  <a:srgbClr val="FF0000"/>
                </a:solidFill>
              </a:rPr>
              <a:t>личность,</a:t>
            </a:r>
          </a:p>
          <a:p>
            <a:pPr algn="ctr"/>
            <a:endParaRPr lang="ru-RU" sz="2800" dirty="0" smtClean="0">
              <a:solidFill>
                <a:schemeClr val="bg2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smtClean="0"/>
              <a:t>лингвисты – на </a:t>
            </a:r>
            <a:r>
              <a:rPr lang="ru-RU" sz="2800" b="1" i="1" dirty="0" smtClean="0">
                <a:solidFill>
                  <a:srgbClr val="FF0000"/>
                </a:solidFill>
              </a:rPr>
              <a:t>языковая</a:t>
            </a:r>
          </a:p>
          <a:p>
            <a:pPr algn="ctr"/>
            <a:r>
              <a:rPr lang="ru-RU" sz="2800" b="1" dirty="0" smtClean="0">
                <a:solidFill>
                  <a:schemeClr val="bg2"/>
                </a:solidFill>
              </a:rPr>
              <a:t>,</a:t>
            </a:r>
          </a:p>
          <a:p>
            <a:pPr algn="ctr"/>
            <a:r>
              <a:rPr lang="ru-RU" sz="2800" dirty="0" smtClean="0"/>
              <a:t>педагоги – на</a:t>
            </a:r>
            <a:r>
              <a:rPr lang="ru-RU" sz="2800" b="1" dirty="0" smtClean="0"/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развитие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75"/>
          <a:ext cx="9144000" cy="6583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90800"/>
                <a:gridCol w="1447800"/>
                <a:gridCol w="3048000"/>
              </a:tblGrid>
              <a:tr h="98659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Уровень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языковой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личности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Показатели уровня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Единицы уровня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Тесты, методики, методы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0734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1. </a:t>
                      </a:r>
                    </a:p>
                    <a:p>
                      <a:r>
                        <a:rPr lang="ru-RU" sz="1600" b="1" dirty="0" smtClean="0"/>
                        <a:t>Вербально- семантический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Владение системой языка, нормами устной и письменной речи, языковыми средствами выражения значений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Слова и их значения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dirty="0" smtClean="0"/>
                        <a:t>Наблюдение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1" dirty="0" smtClean="0"/>
                        <a:t>Экспертная оценка устной и письменной речи, продуктов речевой деятельности (анализ письменных текстов разных жанров, стилей.</a:t>
                      </a:r>
                      <a:endParaRPr lang="ru-RU" sz="1200" b="1" dirty="0"/>
                    </a:p>
                  </a:txBody>
                  <a:tcPr/>
                </a:tc>
              </a:tr>
              <a:tr h="157883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2. </a:t>
                      </a:r>
                    </a:p>
                    <a:p>
                      <a:r>
                        <a:rPr lang="ru-RU" sz="1600" b="1" dirty="0" smtClean="0"/>
                        <a:t>Когнитивный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Сформированность упорядоченной, более или менее систематизированной «картины мира, отражающей иерархию ценностей личности;</a:t>
                      </a:r>
                    </a:p>
                    <a:p>
                      <a:r>
                        <a:rPr lang="ru-RU" sz="1200" b="1" dirty="0" smtClean="0"/>
                        <a:t>Уровень интеллектуальной сферы личности, выход через язык, через процессы говорения и понимания к знанию, сознанию, процессам познания;</a:t>
                      </a:r>
                    </a:p>
                    <a:p>
                      <a:r>
                        <a:rPr lang="ru-RU" sz="1200" b="1" dirty="0" smtClean="0"/>
                        <a:t>Сформированность понятийного мышления;</a:t>
                      </a:r>
                    </a:p>
                    <a:p>
                      <a:r>
                        <a:rPr lang="ru-RU" sz="1200" b="1" dirty="0" smtClean="0"/>
                        <a:t>Наличие языковой и речевой</a:t>
                      </a:r>
                      <a:r>
                        <a:rPr lang="ru-RU" sz="1200" b="1" baseline="0" dirty="0" smtClean="0"/>
                        <a:t> рефлексии.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Понятия, идеи, концепты</a:t>
                      </a:r>
                    </a:p>
                    <a:p>
                      <a:r>
                        <a:rPr lang="ru-RU" sz="1200" b="1" dirty="0" smtClean="0"/>
                        <a:t>(концептуальные</a:t>
                      </a:r>
                      <a:r>
                        <a:rPr lang="ru-RU" sz="1200" b="1" baseline="0" dirty="0" smtClean="0"/>
                        <a:t> единицы)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Тест «Исключение лишнего» (3класс)</a:t>
                      </a:r>
                    </a:p>
                    <a:p>
                      <a:r>
                        <a:rPr lang="ru-RU" sz="1200" b="1" dirty="0" smtClean="0"/>
                        <a:t>Разработчик – Лаборатория </a:t>
                      </a:r>
                      <a:r>
                        <a:rPr lang="en-US" sz="1200" b="1" dirty="0" smtClean="0"/>
                        <a:t>azps.ru</a:t>
                      </a:r>
                      <a:endParaRPr lang="ru-RU" sz="1200" b="1" dirty="0" smtClean="0"/>
                    </a:p>
                    <a:p>
                      <a:r>
                        <a:rPr lang="ru-RU" sz="1200" b="1" dirty="0" smtClean="0"/>
                        <a:t>ШТУР ,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1-5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субтесты «общая осведомленность», «аналогии», «классификация», «обобщение» (10 класс)</a:t>
                      </a:r>
                    </a:p>
                    <a:p>
                      <a:r>
                        <a:rPr lang="ru-RU" sz="1200" b="1" dirty="0" smtClean="0"/>
                        <a:t>Тест структуры интеллекта Амтхауэра, 1-4 субтесты «вербальное мышление»  (11 класс)</a:t>
                      </a:r>
                    </a:p>
                    <a:p>
                      <a:r>
                        <a:rPr lang="ru-RU" sz="1200" b="1" dirty="0" smtClean="0"/>
                        <a:t>Тест Зиверта на определение коэффициента языкового интеллекта у детей подросткового, юношеского возраста (от</a:t>
                      </a:r>
                      <a:r>
                        <a:rPr lang="ru-RU" sz="1200" b="1" baseline="0" dirty="0" smtClean="0"/>
                        <a:t> 14 лет)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/>
                        <a:t>Тест на языковое чутье. (от 14 лет) </a:t>
                      </a:r>
                      <a:r>
                        <a:rPr lang="ru-RU" sz="1200" b="1" dirty="0" smtClean="0"/>
                        <a:t>Разработчик – Лаборатория </a:t>
                      </a:r>
                      <a:r>
                        <a:rPr lang="en-US" sz="1200" b="1" dirty="0" smtClean="0"/>
                        <a:t>azps.ru</a:t>
                      </a:r>
                      <a:endParaRPr lang="ru-RU" sz="1200" b="1" dirty="0" smtClean="0"/>
                    </a:p>
                  </a:txBody>
                  <a:tcPr/>
                </a:tc>
              </a:tr>
              <a:tr h="85770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3. </a:t>
                      </a:r>
                    </a:p>
                    <a:p>
                      <a:r>
                        <a:rPr lang="ru-RU" sz="1600" b="1" dirty="0" smtClean="0"/>
                        <a:t>Прагматический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Деятельностно-коммуникативные потребности личности (переход в анализе языковой личности от</a:t>
                      </a:r>
                      <a:r>
                        <a:rPr lang="ru-RU" sz="1200" b="1" baseline="0" dirty="0" smtClean="0"/>
                        <a:t> оценок ее речевой деятельности к осмыслению реальной деятельности в мире) (Ю.Н.Караулов)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Система целей, мотивов, установок и интенций личности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Экспертная оценка участия в коммуникативных ситуациях</a:t>
                      </a:r>
                      <a:r>
                        <a:rPr lang="ru-RU" sz="1200" b="1" baseline="0" dirty="0" smtClean="0"/>
                        <a:t> (конференции, конкурсы и др.)</a:t>
                      </a:r>
                    </a:p>
                    <a:p>
                      <a:r>
                        <a:rPr lang="ru-RU" sz="1200" b="1" baseline="0" dirty="0" smtClean="0"/>
                        <a:t>Тест коммуникативных умений </a:t>
                      </a:r>
                      <a:r>
                        <a:rPr lang="ru-RU" sz="1200" b="1" baseline="0" dirty="0" err="1" smtClean="0"/>
                        <a:t>Михельсона</a:t>
                      </a:r>
                      <a:r>
                        <a:rPr lang="ru-RU" sz="1200" b="1" baseline="0" dirty="0" smtClean="0"/>
                        <a:t>. Тест оценки уровня общительности </a:t>
                      </a:r>
                      <a:r>
                        <a:rPr lang="ru-RU" sz="1200" b="1" baseline="0" dirty="0" err="1" smtClean="0"/>
                        <a:t>Ряховского</a:t>
                      </a:r>
                      <a:r>
                        <a:rPr lang="ru-RU" sz="1200" b="1" baseline="0" dirty="0" smtClean="0"/>
                        <a:t>.</a:t>
                      </a:r>
                    </a:p>
                    <a:p>
                      <a:r>
                        <a:rPr lang="ru-RU" sz="1200" b="1" baseline="0" dirty="0" smtClean="0"/>
                        <a:t>«</a:t>
                      </a:r>
                      <a:r>
                        <a:rPr lang="ru-RU" sz="1200" b="1" baseline="0" dirty="0" err="1" smtClean="0"/>
                        <a:t>Опросник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baseline="0" dirty="0" err="1" smtClean="0"/>
                        <a:t>самоактуализации</a:t>
                      </a:r>
                      <a:r>
                        <a:rPr lang="ru-RU" sz="1200" b="1" baseline="0" dirty="0" smtClean="0"/>
                        <a:t>» (тест САМОАЛ)  Э. </a:t>
                      </a:r>
                      <a:r>
                        <a:rPr lang="ru-RU" sz="1200" b="1" baseline="0" dirty="0" err="1" smtClean="0"/>
                        <a:t>Шостром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3709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 №1</a:t>
            </a:r>
          </a:p>
          <a:p>
            <a:pPr algn="ctr"/>
            <a:endParaRPr lang="ru-RU" sz="2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Выберите из предложенных формулировок целей такие, которые, на Ваш взгляд, отвечают и такие, которые не отвечают требованиям ФГОС.</a:t>
            </a:r>
          </a:p>
          <a:p>
            <a:pPr algn="ctr"/>
            <a:endParaRPr lang="ru-RU" sz="2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Продолжить знакомство школьников с творчеством А.С. Пушкина.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Научить анализировать стихотворение.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Освоить понятие о различии метафоры языковой и метафоры авторской.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Воспитывать любовь к животным.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Формировать навык устного счёта.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Осмысление школьником личностной значимости  творчества Пушкина.</a:t>
            </a:r>
          </a:p>
          <a:p>
            <a:pPr algn="just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Развитие логической операции сравнение – подбор материала под заданные признаки.</a:t>
            </a:r>
            <a:endParaRPr lang="ru-RU" sz="24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692697"/>
            <a:ext cx="673224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«Удачно поставленный вопрос и система вопросов порой являются той силой, которая движет целые области знания»</a:t>
            </a:r>
          </a:p>
          <a:p>
            <a:pPr algn="r"/>
            <a:r>
              <a:rPr lang="ru-RU" dirty="0" smtClean="0"/>
              <a:t>Ю.И. Зуев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«В вопросе - первый признак начинающейся работы мысли и зарождающегося понимания»</a:t>
            </a:r>
          </a:p>
          <a:p>
            <a:pPr algn="r"/>
            <a:r>
              <a:rPr lang="ru-RU" dirty="0" smtClean="0"/>
              <a:t>С.Л. Рубинштейн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«Изучение действительности, решение тех или иных проблем, задач непременно предполагает постановку вопросов»</a:t>
            </a:r>
          </a:p>
          <a:p>
            <a:pPr algn="r"/>
            <a:r>
              <a:rPr lang="ru-RU" dirty="0" smtClean="0"/>
              <a:t>Д.П. Горский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"Вопрос, задаваемый педагогом детям, - это клеточка не только методики, но и всей педагогики. Если рассмотреть его под микроскопом, можно познать в нем всю направленность процесса обучения, характер отношений педагога с учащимися; можно познать самого педагога, ибо вопрос - это почерк его педагогического мастерства»</a:t>
            </a:r>
          </a:p>
          <a:p>
            <a:pPr algn="r"/>
            <a:r>
              <a:rPr lang="ru-RU" dirty="0" smtClean="0"/>
              <a:t>Ш.А. </a:t>
            </a:r>
            <a:r>
              <a:rPr lang="ru-RU" dirty="0" err="1" smtClean="0"/>
              <a:t>Амонашвили</a:t>
            </a:r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93042" y="188640"/>
            <a:ext cx="86509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                                      </a:t>
            </a:r>
            <a:r>
              <a:rPr lang="ru-RU" sz="2400" b="1" dirty="0" smtClean="0"/>
              <a:t>Семинар – практикум </a:t>
            </a:r>
          </a:p>
          <a:p>
            <a:pPr algn="ctr"/>
            <a:r>
              <a:rPr lang="ru-RU" sz="2400" b="1" dirty="0" smtClean="0"/>
              <a:t>«Методика обучения постановке вопросов к тексту»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Задание №2</a:t>
            </a:r>
          </a:p>
          <a:p>
            <a:pPr algn="ctr"/>
            <a:endParaRPr lang="ru-RU" sz="2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Выберите из предложенных формулировок вопросов такие, которые, на Ваш взгляд, побуждают к анализу, синтезу информации и оценки текста, т.о. решали задачу формирования/развития </a:t>
            </a:r>
            <a:r>
              <a:rPr lang="ru-RU" sz="24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метапредметных</a:t>
            </a: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УУД.</a:t>
            </a:r>
          </a:p>
          <a:p>
            <a:pPr algn="ctr"/>
            <a:endParaRPr lang="ru-RU" sz="2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 кому обращается герой стихотворения?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Какой орган растения является вегетативным?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 Вы считаете, кто из героев совершил плохой поступок?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Какие слова и предложения позволяют сделать вывод о вреде курения?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 какой скоростью движется тело ?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Если известно строение органического вещества, то что можно сказать о его свойствах?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</TotalTime>
  <Words>1321</Words>
  <Application>Microsoft Office PowerPoint</Application>
  <PresentationFormat>Экран (4:3)</PresentationFormat>
  <Paragraphs>194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Слайд 1</vt:lpstr>
      <vt:lpstr>«Языковое  развитие личности в системе общего образования в условиях перехода на ФГОС»</vt:lpstr>
      <vt:lpstr>Тема школы в рамках экспериментальной работы:</vt:lpstr>
      <vt:lpstr>ХАРАКТЕРИСТИКИ  СОВРЕМЕННОЙ ЯЗЫКОВОЙ СИТУАЦИИ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«Языковое  развитие личности в системе общего образования в условиях перехода на ФГОС»</dc:title>
  <dc:creator>Notebook</dc:creator>
  <cp:lastModifiedBy>Notebook</cp:lastModifiedBy>
  <cp:revision>20</cp:revision>
  <dcterms:created xsi:type="dcterms:W3CDTF">2014-09-22T16:08:27Z</dcterms:created>
  <dcterms:modified xsi:type="dcterms:W3CDTF">2014-10-12T15:29:58Z</dcterms:modified>
</cp:coreProperties>
</file>