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8"/>
  </p:notesMasterIdLst>
  <p:sldIdLst>
    <p:sldId id="279" r:id="rId3"/>
    <p:sldId id="280" r:id="rId4"/>
    <p:sldId id="281" r:id="rId5"/>
    <p:sldId id="282" r:id="rId6"/>
    <p:sldId id="270" r:id="rId7"/>
    <p:sldId id="288" r:id="rId8"/>
    <p:sldId id="269" r:id="rId9"/>
    <p:sldId id="276" r:id="rId10"/>
    <p:sldId id="271" r:id="rId11"/>
    <p:sldId id="277" r:id="rId12"/>
    <p:sldId id="267" r:id="rId13"/>
    <p:sldId id="278" r:id="rId14"/>
    <p:sldId id="289" r:id="rId15"/>
    <p:sldId id="265" r:id="rId16"/>
    <p:sldId id="283" r:id="rId17"/>
    <p:sldId id="262" r:id="rId18"/>
    <p:sldId id="287" r:id="rId19"/>
    <p:sldId id="284" r:id="rId20"/>
    <p:sldId id="275" r:id="rId21"/>
    <p:sldId id="268" r:id="rId22"/>
    <p:sldId id="274" r:id="rId23"/>
    <p:sldId id="285" r:id="rId24"/>
    <p:sldId id="273" r:id="rId25"/>
    <p:sldId id="290" r:id="rId26"/>
    <p:sldId id="286" r:id="rId27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99" autoAdjust="0"/>
    <p:restoredTop sz="94660"/>
  </p:normalViewPr>
  <p:slideViewPr>
    <p:cSldViewPr>
      <p:cViewPr>
        <p:scale>
          <a:sx n="95" d="100"/>
          <a:sy n="95" d="100"/>
        </p:scale>
        <p:origin x="-1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C08FF-FBC7-486B-A9C2-25CE57C3A668}" type="datetimeFigureOut">
              <a:rPr lang="ru-RU" smtClean="0"/>
              <a:t>07.11.2014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18F4A-1752-4F25-90B8-A57F6B01C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52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p=1&amp;text=%D1%87%D0%B5%D1%80%D0%B5%D0%BF%D0%B0%D1%85%D0%B0&amp;pos=36&amp;uinfo=sw-1263-sh-899-fw-1038-fh-598-pd-1&amp;rpt=simage&amp;img_url=http://img1.liveinternet.ru/images/attach/c/2/74/519/74519137_Giznocean.gi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text=%D1%87%D0%B5%D1%80%D0%B5%D0%BF%D0%B0%D1%85%D0%B0&amp;pos=12&amp;rpt=simage&amp;uinfo=sw-1263-sh-899-fw-1038-fh-598-pd-1&amp;img_url=http://dg57.odnoklassniki.ru/getImage?photoId=395019656172&amp;photoType=6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nnovschool183.narod.ru/index/0-118#ixzz3IHt0wgSj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gif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406" y="15868"/>
            <a:ext cx="37862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3544632" y="5664312"/>
            <a:ext cx="6170012" cy="566339"/>
          </a:xfrm>
          <a:prstGeom prst="rect">
            <a:avLst/>
          </a:prstGeom>
          <a:noFill/>
        </p:spPr>
      </p:pic>
      <p:pic>
        <p:nvPicPr>
          <p:cNvPr id="8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3817856" y="5932336"/>
            <a:ext cx="6170012" cy="566339"/>
          </a:xfrm>
          <a:prstGeom prst="rect">
            <a:avLst/>
          </a:prstGeom>
          <a:noFill/>
        </p:spPr>
      </p:pic>
      <p:pic>
        <p:nvPicPr>
          <p:cNvPr id="9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3844286" y="5083363"/>
            <a:ext cx="6170012" cy="6668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0798" y="213863"/>
            <a:ext cx="609144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Mistral" pitchFamily="66" charset="0"/>
              </a:rPr>
              <a:t>Формирование ИУУД через работу с текстом</a:t>
            </a:r>
            <a:endParaRPr lang="ru-RU" sz="9600" b="1" dirty="0">
              <a:latin typeface="Mistral" pitchFamily="66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>
            <a:off x="6429388" y="6357958"/>
            <a:ext cx="2428892" cy="1588"/>
          </a:xfrm>
          <a:prstGeom prst="line">
            <a:avLst/>
          </a:prstGeom>
          <a:ln w="76200">
            <a:solidFill>
              <a:srgbClr val="452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251719" y="1606537"/>
            <a:ext cx="2643206" cy="1588"/>
          </a:xfrm>
          <a:prstGeom prst="line">
            <a:avLst/>
          </a:prstGeom>
          <a:ln w="76200">
            <a:solidFill>
              <a:srgbClr val="452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5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" y="42863"/>
            <a:ext cx="9144000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464753"/>
            <a:ext cx="4752528" cy="5933256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Пойманная черепаха.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Черепашьи слезы.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Настоящая причина </a:t>
            </a:r>
            <a:endParaRPr lang="ru-RU" sz="3600" b="1" dirty="0" smtClean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  <a:buNone/>
            </a:pPr>
            <a:r>
              <a:rPr lang="ru-RU" sz="36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слёз </a:t>
            </a:r>
            <a:r>
              <a:rPr lang="ru-RU" sz="3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черепахи.   </a:t>
            </a:r>
            <a:endParaRPr lang="ru-RU" sz="3600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054" name="Picture 6" descr="http://900igr.net/datai/biologija/Reptilii/0021-018-Morskaja-kozhistaja-cherepakha-CHerepakha-gigant-dlina-do-2-m-i-massa-do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6"/>
          <a:stretch/>
        </p:blipFill>
        <p:spPr bwMode="auto">
          <a:xfrm>
            <a:off x="5149609" y="1484784"/>
            <a:ext cx="4009292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79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44000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686800" cy="6578302"/>
          </a:xfrm>
          <a:solidFill>
            <a:schemeClr val="accent2">
              <a:lumMod val="20000"/>
              <a:lumOff val="80000"/>
            </a:schemeClr>
          </a:solidFill>
          <a:ln w="762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Calibri"/>
                <a:ea typeface="Calibri"/>
                <a:cs typeface="Times New Roman"/>
              </a:rPr>
              <a:t> План – опорная схема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b="1" dirty="0">
                <a:latin typeface="Calibri"/>
                <a:ea typeface="Calibri"/>
                <a:cs typeface="Times New Roman"/>
              </a:rPr>
              <a:t>Этот план состоит из «опор», то есть слов и словосочетаний, предложений, несущих наибольшую смысловую нагрузку. По «опорам» легко восстановить текст.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Calibri"/>
                <a:ea typeface="Calibri"/>
                <a:cs typeface="Times New Roman"/>
              </a:rPr>
              <a:t>Выбор «опор» зависит от особенностей твоей памяти, целей и задач, которые ты ставишь. Опорную схему каждый человек составляет так, чтобы ему было удобно ею воспользоваться</a:t>
            </a:r>
            <a:r>
              <a:rPr lang="ru-RU" sz="2800" b="1" dirty="0" smtClean="0">
                <a:latin typeface="Calibri"/>
                <a:ea typeface="Calibri"/>
                <a:cs typeface="Times New Roman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1655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91264" cy="614129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Черепаха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Слёзы.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Соль из воды.   </a:t>
            </a:r>
            <a:endParaRPr lang="ru-RU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http://img1.liveinternet.ru/images/attach/c/4/82/613/82613037_920409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2736"/>
            <a:ext cx="5314950" cy="399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569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356651"/>
            <a:ext cx="878497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r>
              <a:rPr lang="ru-RU" sz="2000" b="1" dirty="0" smtClean="0"/>
              <a:t>Цитатный </a:t>
            </a:r>
            <a:r>
              <a:rPr lang="ru-RU" sz="2000" b="1" dirty="0"/>
              <a:t>план</a:t>
            </a:r>
            <a:endParaRPr lang="ru-RU" sz="2000" dirty="0"/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Цитата</a:t>
            </a:r>
            <a:r>
              <a:rPr lang="ru-RU" sz="2000" dirty="0"/>
              <a:t>– это дословная передача чужого высказывания.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Прочитай текст, отметь в нем основное содержание, главные мысли, выдели те мысли, которые войдут в конспект.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 соответствии с правилами записи и сокращения цитат выпиши их в тетрадь. Форма записи может быть разной, например: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1-й вариант:</a:t>
            </a:r>
            <a:br>
              <a:rPr lang="ru-RU" sz="2000" dirty="0"/>
            </a:br>
            <a:r>
              <a:rPr lang="ru-RU" sz="2000" dirty="0"/>
              <a:t>1. (цитата);</a:t>
            </a:r>
            <a:br>
              <a:rPr lang="ru-RU" sz="2000" dirty="0"/>
            </a:br>
            <a:r>
              <a:rPr lang="ru-RU" sz="2000" dirty="0"/>
              <a:t>2. (цитата);</a:t>
            </a:r>
            <a:br>
              <a:rPr lang="ru-RU" sz="2000" dirty="0"/>
            </a:br>
            <a:r>
              <a:rPr lang="ru-RU" sz="2000" dirty="0"/>
              <a:t>3. (цитата).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2-й вариант</a:t>
            </a:r>
            <a:br>
              <a:rPr lang="ru-RU" sz="2000" dirty="0"/>
            </a:br>
            <a:r>
              <a:rPr lang="ru-RU" sz="2000" dirty="0"/>
              <a:t>Основные вопросы.</a:t>
            </a:r>
            <a:br>
              <a:rPr lang="ru-RU" sz="2000" dirty="0"/>
            </a:br>
            <a:r>
              <a:rPr lang="ru-RU" sz="2000" dirty="0"/>
              <a:t>Доказательства (цитаты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Read</a:t>
            </a:r>
            <a:r>
              <a:rPr lang="ru-RU" dirty="0"/>
              <a:t> </a:t>
            </a:r>
            <a:r>
              <a:rPr lang="ru-RU" dirty="0" err="1"/>
              <a:t>more:</a:t>
            </a:r>
            <a:r>
              <a:rPr lang="ru-RU" u="sng" dirty="0" err="1">
                <a:hlinkClick r:id="rId2"/>
              </a:rPr>
              <a:t>http</a:t>
            </a:r>
            <a:r>
              <a:rPr lang="ru-RU" u="sng" dirty="0">
                <a:hlinkClick r:id="rId2"/>
              </a:rPr>
              <a:t>://nnovschool183.narod.ru/</a:t>
            </a:r>
            <a:r>
              <a:rPr lang="ru-RU" u="sng" dirty="0" err="1">
                <a:hlinkClick r:id="rId2"/>
              </a:rPr>
              <a:t>index</a:t>
            </a:r>
            <a:r>
              <a:rPr lang="ru-RU" u="sng" dirty="0">
                <a:hlinkClick r:id="rId2"/>
              </a:rPr>
              <a:t>/0-118#ixzz3IHt0wgSj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613358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363272" cy="6336704"/>
          </a:xfr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b="1" u="sng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Комбинированный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Такой план может сочетать в себе разные виды планов.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- </a:t>
            </a:r>
            <a:r>
              <a:rPr lang="ru-RU" sz="4400" b="1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Кого поймали в море 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-Пойманная черепаха все время плачет.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- Настоящая причина слёз черепахи.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984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494005" y="2374001"/>
            <a:ext cx="8264056" cy="17127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0102488">
            <a:off x="993276" y="3065979"/>
            <a:ext cx="41862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452103"/>
                </a:solidFill>
                <a:latin typeface="Mistral" pitchFamily="66" charset="0"/>
              </a:rPr>
              <a:t>Тезисы</a:t>
            </a:r>
            <a:endParaRPr lang="ru-RU" sz="96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cxnSp>
        <p:nvCxnSpPr>
          <p:cNvPr id="6" name="Скругленная соединительная линия 5"/>
          <p:cNvCxnSpPr/>
          <p:nvPr/>
        </p:nvCxnSpPr>
        <p:spPr>
          <a:xfrm flipV="1">
            <a:off x="3714744" y="2143116"/>
            <a:ext cx="2714644" cy="1643074"/>
          </a:xfrm>
          <a:prstGeom prst="curvedConnector3">
            <a:avLst>
              <a:gd name="adj1" fmla="val 50000"/>
            </a:avLst>
          </a:prstGeom>
          <a:ln w="57150">
            <a:solidFill>
              <a:srgbClr val="452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4786322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356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620688"/>
            <a:ext cx="7467600" cy="4873752"/>
          </a:xfrm>
        </p:spPr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Тезис –произошло от греческого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thesis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1506" name="Picture 2" descr="http://www.proza.ru/pics/2012/05/30/17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45" y="1700807"/>
            <a:ext cx="8375903" cy="38785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7668344" y="6309320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6632"/>
            <a:ext cx="8136904" cy="66247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зависимости от того, в какой сфере человеческого знания употребляется это слово, будет меняться то, что означает тезис.</a:t>
            </a:r>
            <a:endParaRPr lang="ru-RU" sz="2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науке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    Главная мысль, основополагающее утверждение – в научном труде. Отсюда также известно такое понятие, как тезисный план. Вы пишите только опорные фразы из своей научной работы, вычленяя самое главное. Например, в статье под названием "Основные характеристики постмодернизма", тезисами будут: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симулякр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литературная игра, лакуны,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интертекстуальность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и др.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дискуссиях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Спорное утверждение, требующее доказательства – в дискуссиях. Например, тезис о необходимости проведения пенсионной реформы.</a:t>
            </a:r>
            <a:endParaRPr lang="ru-RU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стихосложении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Безударная часть стопы – в античном мире. Например, в строке "Буря мглою небо кроет" ударными будут БУ, МГО, НЕ, КРО, а безударными (тезисами) –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ря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ю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бо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</a:t>
            </a:r>
            <a:r>
              <a:rPr lang="ru-RU" sz="2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ет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.</a:t>
            </a:r>
            <a:endParaRPr lang="ru-RU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музыке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Основная, ударная часть такта – в музыке. Первая часть в любом такте – ударная, она и будет тезисом. В вальсе, где три счёта, первый такт будет тезисом – РАЗ-два-три.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философии</a:t>
            </a:r>
          </a:p>
          <a:p>
            <a:pPr>
              <a:buNone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</a:t>
            </a:r>
            <a:r>
              <a:rPr lang="ru-RU" sz="2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Исходная ступень диалектического развития – для философии Гегеля. Используя за основу общее значение слова "тезис", Гегель в своей философии переосмысливает его. У него тезис – первооснова, причина дальнейшего диалектического развития.</a:t>
            </a:r>
            <a:endParaRPr lang="ru-RU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45333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hlinkClick r:id="rId2" action="ppaction://hlinksldjump"/>
              </a:rPr>
              <a:t>назад</a:t>
            </a:r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224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20913761">
            <a:off x="818014" y="595330"/>
            <a:ext cx="8264056" cy="97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928662" y="428604"/>
            <a:ext cx="58579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10000" b="1" dirty="0" smtClean="0">
                <a:solidFill>
                  <a:srgbClr val="452103"/>
                </a:solidFill>
                <a:latin typeface="Mistral" pitchFamily="66" charset="0"/>
              </a:rPr>
              <a:t>Тезисы -</a:t>
            </a:r>
            <a:endParaRPr lang="ru-RU" sz="100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10800000" flipV="1">
            <a:off x="285720" y="1948700"/>
            <a:ext cx="692948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rgbClr val="452103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5400" b="1" i="1" dirty="0" smtClean="0">
                <a:solidFill>
                  <a:srgbClr val="45210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положения, кратко излагающие какую-либо идею, а также основные мысли  лекции,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45210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доклада, сочинения</a:t>
            </a:r>
            <a:endParaRPr lang="ru-RU" sz="5400" b="1" i="1" dirty="0" smtClean="0">
              <a:solidFill>
                <a:srgbClr val="452103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025350" y="4000504"/>
            <a:ext cx="211865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323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  <a:ln w="57150">
            <a:solidFill>
              <a:schemeClr val="accent1"/>
            </a:solidFill>
          </a:ln>
        </p:spPr>
        <p:txBody>
          <a:bodyPr/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b="1" u="sng" dirty="0">
                <a:latin typeface="Times New Roman"/>
                <a:ea typeface="Times New Roman"/>
                <a:cs typeface="Times New Roman"/>
              </a:rPr>
              <a:t>Тезис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— это кратко сформулированное основное положение абзаца, текста лекции, доклада и т. п. Тезисы обычно совпадают с информативным центром абзаца.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1.Прочитайте текст.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В каждом абзаце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выделите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предложения, в которых выражается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главная мысль абзаца.</a:t>
            </a:r>
            <a:endParaRPr lang="ru-RU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2.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Запишите эти предложения в том порядке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, в каком они предъявлены в тексте.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3. В процессе записи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пронумеруйте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их. У вас получатся тезисы текста.</a:t>
            </a:r>
            <a:endParaRPr lang="ru-RU" b="1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828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02" y="260648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1123082" y="3956796"/>
            <a:ext cx="8264056" cy="1188338"/>
          </a:xfrm>
          <a:prstGeom prst="rect">
            <a:avLst/>
          </a:prstGeom>
          <a:noFill/>
        </p:spPr>
      </p:pic>
      <p:cxnSp>
        <p:nvCxnSpPr>
          <p:cNvPr id="6" name="Скругленная соединительная линия 5"/>
          <p:cNvCxnSpPr/>
          <p:nvPr/>
        </p:nvCxnSpPr>
        <p:spPr>
          <a:xfrm flipV="1">
            <a:off x="3286116" y="2071678"/>
            <a:ext cx="3071834" cy="1928826"/>
          </a:xfrm>
          <a:prstGeom prst="curvedConnector3">
            <a:avLst>
              <a:gd name="adj1" fmla="val 50000"/>
            </a:avLst>
          </a:prstGeom>
          <a:ln w="57150">
            <a:solidFill>
              <a:srgbClr val="4521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4786322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 rot="20102488">
            <a:off x="909974" y="1049945"/>
            <a:ext cx="6804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452103"/>
                </a:solidFill>
                <a:latin typeface="Mistral" pitchFamily="66" charset="0"/>
              </a:rPr>
              <a:t>План</a:t>
            </a:r>
          </a:p>
          <a:p>
            <a:r>
              <a:rPr lang="ru-RU" sz="9600" b="1" dirty="0" smtClean="0">
                <a:solidFill>
                  <a:srgbClr val="452103"/>
                </a:solidFill>
                <a:latin typeface="Mistral" pitchFamily="66" charset="0"/>
              </a:rPr>
              <a:t>Виды планов.</a:t>
            </a:r>
            <a:endParaRPr lang="ru-RU" sz="9600" b="1" dirty="0">
              <a:solidFill>
                <a:srgbClr val="452103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8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b="1" u="sng" dirty="0">
                <a:latin typeface="Calibri"/>
                <a:ea typeface="Calibri"/>
                <a:cs typeface="Times New Roman"/>
              </a:rPr>
              <a:t>*Тезис </a:t>
            </a:r>
            <a:r>
              <a:rPr lang="ru-RU" dirty="0">
                <a:latin typeface="Calibri"/>
                <a:ea typeface="Calibri"/>
                <a:cs typeface="Times New Roman"/>
              </a:rPr>
              <a:t>– кратко сформулированная идея абзаца или части текста.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Каждый тезис соответствует какой-либо одной смысловой части текста. В таком плане </a:t>
            </a:r>
            <a:r>
              <a:rPr lang="ru-RU" b="1" u="sng" dirty="0">
                <a:latin typeface="Calibri"/>
                <a:ea typeface="Calibri"/>
                <a:cs typeface="Times New Roman"/>
              </a:rPr>
              <a:t>много глаголов.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- </a:t>
            </a:r>
            <a:r>
              <a:rPr lang="ru-RU" sz="3600" b="1" dirty="0">
                <a:latin typeface="Calibri"/>
                <a:ea typeface="Calibri"/>
                <a:cs typeface="Times New Roman"/>
              </a:rPr>
              <a:t>В море поймали черепаху.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- Пойманная черепаха все время плачет.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Calibri"/>
                <a:ea typeface="Calibri"/>
                <a:cs typeface="Times New Roman"/>
              </a:rPr>
              <a:t>- Черепаха выплакивает лишнюю соль из организма. 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>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655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988840"/>
            <a:ext cx="7467600" cy="252028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Обратите внимание!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Тезисный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план не всегда совпадает с границами абзаца, он может включать несколько абзацев в одном пункте.  Это зависит от важности смыслового содержания абзаца.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828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20913761">
            <a:off x="358528" y="3739944"/>
            <a:ext cx="8264056" cy="841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 rot="20744668">
            <a:off x="1404946" y="3398167"/>
            <a:ext cx="53931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7200" b="1" dirty="0" smtClean="0">
                <a:solidFill>
                  <a:srgbClr val="452103"/>
                </a:solidFill>
                <a:latin typeface="Mistral" pitchFamily="66" charset="0"/>
              </a:rPr>
              <a:t>Тезисы</a:t>
            </a:r>
            <a:endParaRPr lang="ru-RU" sz="72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pic>
        <p:nvPicPr>
          <p:cNvPr id="8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20913761">
            <a:off x="1211536" y="811435"/>
            <a:ext cx="8264056" cy="798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 rot="20824540">
            <a:off x="2344517" y="634477"/>
            <a:ext cx="4505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7200" b="1" dirty="0" smtClean="0">
                <a:solidFill>
                  <a:srgbClr val="452103"/>
                </a:solidFill>
                <a:latin typeface="Mistral" pitchFamily="66" charset="0"/>
              </a:rPr>
              <a:t>План</a:t>
            </a:r>
            <a:endParaRPr lang="ru-RU" sz="72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 rot="20880006">
            <a:off x="1104711" y="2015078"/>
            <a:ext cx="7542091" cy="1033272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52103"/>
                </a:solidFill>
                <a:latin typeface="Monotype Corsiva" pitchFamily="66" charset="0"/>
              </a:rPr>
              <a:t>Мысль НАЗЫВАЕТСЯ</a:t>
            </a:r>
            <a:endParaRPr lang="ru-RU" sz="4400" b="1" dirty="0">
              <a:solidFill>
                <a:srgbClr val="452103"/>
              </a:solidFill>
              <a:latin typeface="Monotype Corsiva" pitchFamily="66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 rot="20880006">
            <a:off x="1743963" y="4709171"/>
            <a:ext cx="7132545" cy="1033272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452103"/>
                </a:solidFill>
                <a:latin typeface="Monotype Corsiva" pitchFamily="66" charset="0"/>
              </a:rPr>
              <a:t>Мысль ФОРМУЛИРУЕТСЯ</a:t>
            </a:r>
            <a:endParaRPr lang="ru-RU" sz="4400" b="1" dirty="0">
              <a:solidFill>
                <a:srgbClr val="452103"/>
              </a:solidFill>
              <a:latin typeface="Monotype Corsiva" pitchFamily="66" charset="0"/>
            </a:endParaRPr>
          </a:p>
        </p:txBody>
      </p:sp>
      <p:pic>
        <p:nvPicPr>
          <p:cNvPr id="17" name="Picture 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12" y="5000612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614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60434364"/>
              </p:ext>
            </p:extLst>
          </p:nvPr>
        </p:nvGraphicFramePr>
        <p:xfrm>
          <a:off x="107504" y="188640"/>
          <a:ext cx="9036496" cy="6490694"/>
        </p:xfrm>
        <a:graphic>
          <a:graphicData uri="http://schemas.openxmlformats.org/drawingml/2006/table">
            <a:tbl>
              <a:tblPr firstRow="1" firstCol="1" bandRow="1"/>
              <a:tblGrid>
                <a:gridCol w="4517775"/>
                <a:gridCol w="4518721"/>
              </a:tblGrid>
              <a:tr h="255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566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 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Три принципа русского правописания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     Ведущий принцип русской орфографии…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  </a:t>
                      </a: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 </a:t>
                      </a: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показывает  то, о </a:t>
                      </a:r>
                      <a:r>
                        <a:rPr lang="ru-RU" sz="3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</a:t>
                      </a: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нужно сказать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488" lvl="0" indent="-90488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1.Правописание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русском языке осуществляется соответственно трем принципам: морфемному, фонетическому, традиционному.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2.Морфемный 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принцип правописания –ведущий принцип русской орфографии. </a:t>
                      </a: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Каждая 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морфема сохраняет единое написание независимо от произношения.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3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Тезис </a:t>
                      </a: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формулирует, </a:t>
                      </a:r>
                      <a:r>
                        <a:rPr lang="ru-RU" sz="3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ЧТО</a:t>
                      </a: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нужно сказать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828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лан - это самая краткая запись текста. План - это самая краткая запись текс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644069" cy="648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95651"/>
      </p:ext>
    </p:extLst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20835452">
            <a:off x="5038815" y="716199"/>
            <a:ext cx="4426167" cy="803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 rot="20750874">
            <a:off x="5315988" y="652806"/>
            <a:ext cx="21322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6600" b="1" dirty="0" smtClean="0">
                <a:solidFill>
                  <a:srgbClr val="452103"/>
                </a:solidFill>
                <a:latin typeface="Mistral" pitchFamily="66" charset="0"/>
              </a:rPr>
              <a:t>Тезисы</a:t>
            </a:r>
            <a:endParaRPr lang="ru-RU" sz="66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10800000" flipV="1">
            <a:off x="500034" y="3051128"/>
            <a:ext cx="86439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rgbClr val="452103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lang="ru-RU" sz="3200" i="1" dirty="0" smtClean="0">
              <a:solidFill>
                <a:srgbClr val="452103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7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11699641">
            <a:off x="83630" y="834652"/>
            <a:ext cx="4426167" cy="727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 rot="973978">
            <a:off x="2402493" y="1055646"/>
            <a:ext cx="28128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6600" b="1" dirty="0" smtClean="0">
                <a:solidFill>
                  <a:srgbClr val="452103"/>
                </a:solidFill>
                <a:latin typeface="Mistral" pitchFamily="66" charset="0"/>
              </a:rPr>
              <a:t>План</a:t>
            </a:r>
            <a:endParaRPr lang="ru-RU" sz="66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83600"/>
              </p:ext>
            </p:extLst>
          </p:nvPr>
        </p:nvGraphicFramePr>
        <p:xfrm>
          <a:off x="466974" y="1772816"/>
          <a:ext cx="8462744" cy="504748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773504"/>
                <a:gridCol w="5689240"/>
              </a:tblGrid>
              <a:tr h="46699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«Сюжеты 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карандашом». Опыт великих читателей.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Заповеди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сознательного чтения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Задачи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первоначального чтения.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Чтение с карандашом не </a:t>
                      </a: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только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способствует запоминанию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 и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будит собственную мысль.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Сознательное чтение обеспечивается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сосредоточением на 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сущности </a:t>
                      </a: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читаемого,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выяснением 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непонятного, сопереживанием.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Задачи 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первоначального </a:t>
                      </a: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чтения -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общая ориентировка в изучаемом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тексте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составление простого плана </a:t>
                      </a: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заготовок </a:t>
                      </a:r>
                      <a:r>
                        <a:rPr lang="ru-RU" sz="2400" b="1" dirty="0">
                          <a:solidFill>
                            <a:srgbClr val="45210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записей.</a:t>
                      </a:r>
                      <a:endParaRPr lang="ru-RU" sz="2400" b="1" dirty="0">
                        <a:solidFill>
                          <a:srgbClr val="452103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71472" y="0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52103"/>
                </a:solidFill>
                <a:latin typeface="Monotype Corsiva" pitchFamily="66" charset="0"/>
              </a:rPr>
              <a:t>На пороге чтения-изучения</a:t>
            </a:r>
            <a:endParaRPr lang="ru-RU" sz="4800" b="1" dirty="0">
              <a:solidFill>
                <a:srgbClr val="452103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20913761">
            <a:off x="818014" y="595330"/>
            <a:ext cx="8264056" cy="97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928662" y="428604"/>
            <a:ext cx="58579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10000" b="1" dirty="0" smtClean="0">
                <a:solidFill>
                  <a:srgbClr val="452103"/>
                </a:solidFill>
                <a:latin typeface="Mistral" pitchFamily="66" charset="0"/>
              </a:rPr>
              <a:t>План -</a:t>
            </a:r>
            <a:endParaRPr lang="ru-RU" sz="100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 rot="10800000" flipV="1">
            <a:off x="500034" y="1933444"/>
            <a:ext cx="71438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45210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взаимное расположение частей, краткая программа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45210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какого-нибудь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452103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изложения</a:t>
            </a:r>
            <a:endParaRPr lang="ru-RU" sz="5400" b="1" i="1" dirty="0" smtClean="0">
              <a:solidFill>
                <a:srgbClr val="452103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500826" y="3571876"/>
            <a:ext cx="2462215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08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3"/>
          <a:srcRect t="33643" r="6337"/>
          <a:stretch>
            <a:fillRect/>
          </a:stretch>
        </p:blipFill>
        <p:spPr bwMode="auto">
          <a:xfrm rot="16200000">
            <a:off x="5381783" y="2904969"/>
            <a:ext cx="6072230" cy="97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928662" y="428604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06663" algn="l"/>
              </a:tabLst>
            </a:pPr>
            <a:r>
              <a:rPr lang="ru-RU" sz="7200" b="1" dirty="0" smtClean="0">
                <a:solidFill>
                  <a:srgbClr val="452103"/>
                </a:solidFill>
                <a:latin typeface="Mistral" pitchFamily="66" charset="0"/>
              </a:rPr>
              <a:t>План может быть:</a:t>
            </a:r>
            <a:endParaRPr lang="ru-RU" sz="7200" b="1" dirty="0">
              <a:solidFill>
                <a:srgbClr val="452103"/>
              </a:solidFill>
              <a:latin typeface="Mistral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928802"/>
            <a:ext cx="63626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5400" b="1" dirty="0" smtClean="0">
                <a:solidFill>
                  <a:srgbClr val="452103"/>
                </a:solidFill>
              </a:rPr>
              <a:t> </a:t>
            </a:r>
            <a:r>
              <a:rPr lang="ru-RU" sz="5400" b="1" dirty="0" smtClean="0">
                <a:solidFill>
                  <a:srgbClr val="452103"/>
                </a:solidFill>
                <a:latin typeface="Monotype Corsiva" pitchFamily="66" charset="0"/>
              </a:rPr>
              <a:t>простым и сложным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4714884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2857496"/>
            <a:ext cx="6643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5400" b="1" dirty="0" smtClean="0">
                <a:solidFill>
                  <a:srgbClr val="452103"/>
                </a:solidFill>
                <a:latin typeface="Monotype Corsiva" pitchFamily="66" charset="0"/>
              </a:rPr>
              <a:t> предметным</a:t>
            </a:r>
            <a:endParaRPr lang="ru-RU" sz="54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3786190"/>
            <a:ext cx="6715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5400" b="1" dirty="0" smtClean="0">
                <a:solidFill>
                  <a:srgbClr val="452103"/>
                </a:solidFill>
                <a:latin typeface="Monotype Corsiva" pitchFamily="66" charset="0"/>
              </a:rPr>
              <a:t> тематическим</a:t>
            </a:r>
            <a:endParaRPr lang="ru-RU" sz="5400" dirty="0">
              <a:solidFill>
                <a:prstClr val="black"/>
              </a:solidFill>
            </a:endParaRPr>
          </a:p>
        </p:txBody>
      </p:sp>
      <p:pic>
        <p:nvPicPr>
          <p:cNvPr id="16" name="Picture 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786322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834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7964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5942" y="322348"/>
            <a:ext cx="8580554" cy="6213304"/>
          </a:xfrm>
          <a:blipFill>
            <a:blip r:embed="rId3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Calibri"/>
                <a:ea typeface="Calibri"/>
                <a:cs typeface="Times New Roman"/>
              </a:rPr>
              <a:t> Виды плана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• </a:t>
            </a:r>
            <a:r>
              <a:rPr lang="ru-RU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Вопросный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• </a:t>
            </a:r>
            <a:r>
              <a:rPr lang="ru-RU" sz="36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Назывной (тематический)</a:t>
            </a:r>
            <a:endParaRPr lang="ru-RU" sz="3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• Тезисный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13755924">
            <a:off x="4247173" y="1743502"/>
            <a:ext cx="6072230" cy="97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1655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Мы как-то раз поймали в море черепаху. Она была большой-пребольшой. Не черепаха, а настоящий домик на косолапых ножках.</a:t>
            </a:r>
            <a:br>
              <a:rPr lang="ru-RU" sz="2800" b="1" dirty="0"/>
            </a:br>
            <a:r>
              <a:rPr lang="ru-RU" sz="2800" b="1" dirty="0"/>
              <a:t>Посадили мы эту черепаху на палубу. А она вдруг расплакалась. Утром плачет, вечером плачет и в обед тоже кап-кап… Укатилось солнышко в море – черепаха плачет. Ей солнышко жалко. Погасли звезды – снова плачет. Жалко ей звездочек.</a:t>
            </a:r>
            <a:br>
              <a:rPr lang="ru-RU" sz="2800" b="1" dirty="0"/>
            </a:br>
            <a:r>
              <a:rPr lang="ru-RU" sz="2800" b="1" dirty="0"/>
              <a:t>Нам тоже стало жалко черепаху. Мы отпустили её в синее море. Потом узнали : обманула она нас… Ничего ей не жалко было. Плачут черепахи потому, что живут в море. Вода в море соленая. Лишнюю соль из воды черепахи и выплакивают. </a:t>
            </a:r>
            <a:endParaRPr lang="ru-RU" sz="2800" b="1" dirty="0" smtClean="0"/>
          </a:p>
          <a:p>
            <a:pPr algn="r"/>
            <a:r>
              <a:rPr lang="ru-RU" sz="1400" dirty="0" smtClean="0"/>
              <a:t>( </a:t>
            </a:r>
            <a:r>
              <a:rPr lang="ru-RU" sz="1400" dirty="0"/>
              <a:t>По </a:t>
            </a:r>
            <a:r>
              <a:rPr lang="ru-RU" sz="1400" dirty="0" err="1"/>
              <a:t>Г.Цыферову</a:t>
            </a:r>
            <a:r>
              <a:rPr lang="ru-RU" sz="1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69617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7964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-675456"/>
            <a:ext cx="8686800" cy="6597352"/>
          </a:xfrm>
          <a:blipFill>
            <a:blip r:embed="rId3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Calibri"/>
                <a:ea typeface="Calibri"/>
                <a:cs typeface="Times New Roman"/>
              </a:rPr>
              <a:t> Вопросный план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План записывают в форме вопросов к тексту. Каждый вопрос – к какой – либо одной смысловой части текста. Вопросы должны быть заданы так, чтобы ответы на них помогали восстановить содержание всего текста.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При составлении вопросного плана лучше использовать вопросительные слова ( «как», «сколько», «когда», «почему» и т.д. ), а не словосочетания с частицей «ли» ( «есть ли», «нашел ли», и т.п. ).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500" dirty="0"/>
          </a:p>
        </p:txBody>
      </p:sp>
      <p:pic>
        <p:nvPicPr>
          <p:cNvPr id="4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16200000">
            <a:off x="5381783" y="2904969"/>
            <a:ext cx="6072230" cy="97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1655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7964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rgbClr val="825600">
                  <a:alpha val="0"/>
                </a:srgbClr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2700000" scaled="0"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2952328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2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Кого</a:t>
            </a:r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поймали в море ?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</a:t>
            </a:r>
            <a:r>
              <a:rPr lang="ru-RU" sz="32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О чем</a:t>
            </a:r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плакала пойманная черепаха ?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E8637"/>
              </a:buClr>
            </a:pPr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- </a:t>
            </a:r>
            <a:r>
              <a:rPr lang="ru-RU" sz="32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Почему</a:t>
            </a:r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черепаха плакала на самом деле ?   </a:t>
            </a:r>
            <a:endParaRPr lang="ru-RU" sz="32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" name="Picture 2" descr="C:\Users\Татьяна\Desktop\развлекашки и анимашки\Анимация и др\Книги\карандаш.gif"/>
          <p:cNvPicPr>
            <a:picLocks noChangeAspect="1" noChangeArrowheads="1"/>
          </p:cNvPicPr>
          <p:nvPr/>
        </p:nvPicPr>
        <p:blipFill>
          <a:blip r:embed="rId4"/>
          <a:srcRect t="33643" r="6337"/>
          <a:stretch>
            <a:fillRect/>
          </a:stretch>
        </p:blipFill>
        <p:spPr bwMode="auto">
          <a:xfrm rot="20071726">
            <a:off x="892807" y="3605978"/>
            <a:ext cx="8264056" cy="18079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65776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1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88"/>
            <a:ext cx="8686800" cy="6811788"/>
          </a:xfrm>
          <a:blipFill>
            <a:blip r:embed="rId3"/>
            <a:tile tx="0" ty="0" sx="100000" sy="100000" flip="none" algn="tl"/>
          </a:blip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3600" b="1" dirty="0" smtClean="0">
                <a:latin typeface="Calibri"/>
                <a:ea typeface="Calibri"/>
                <a:cs typeface="Times New Roman"/>
              </a:rPr>
              <a:t>Назывной (тематический) </a:t>
            </a:r>
            <a:r>
              <a:rPr lang="ru-RU" sz="3600" b="1" dirty="0">
                <a:latin typeface="Calibri"/>
                <a:ea typeface="Calibri"/>
                <a:cs typeface="Times New Roman"/>
              </a:rPr>
              <a:t>план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sz="4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План записывают в виде </a:t>
            </a:r>
            <a:r>
              <a:rPr lang="ru-RU" sz="440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предложений, </a:t>
            </a:r>
            <a:r>
              <a:rPr lang="ru-RU" sz="4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в которых не используют глаголы.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В назывном плане </a:t>
            </a:r>
            <a:r>
              <a:rPr lang="ru-RU" sz="4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много существительных и прилагательных.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3600" b="1" dirty="0"/>
          </a:p>
        </p:txBody>
      </p:sp>
      <p:cxnSp>
        <p:nvCxnSpPr>
          <p:cNvPr id="4" name="Скругленная соединительная линия 3"/>
          <p:cNvCxnSpPr/>
          <p:nvPr/>
        </p:nvCxnSpPr>
        <p:spPr>
          <a:xfrm flipV="1">
            <a:off x="5868144" y="3645024"/>
            <a:ext cx="3071834" cy="1928826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452103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2764269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274</TotalTime>
  <Words>798</Words>
  <Application>Microsoft Office PowerPoint</Application>
  <PresentationFormat>Экран (4:3)</PresentationFormat>
  <Paragraphs>114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Эркер</vt:lpstr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Разбор слова «ТЕЗИС»</dc:title>
  <dc:creator>Irina</dc:creator>
  <cp:lastModifiedBy>учитель</cp:lastModifiedBy>
  <cp:revision>33</cp:revision>
  <cp:lastPrinted>2014-11-06T11:21:04Z</cp:lastPrinted>
  <dcterms:modified xsi:type="dcterms:W3CDTF">2014-11-07T04:23:08Z</dcterms:modified>
</cp:coreProperties>
</file>