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5" r:id="rId4"/>
    <p:sldId id="258" r:id="rId5"/>
    <p:sldId id="256" r:id="rId6"/>
    <p:sldId id="257" r:id="rId7"/>
    <p:sldId id="259" r:id="rId8"/>
    <p:sldId id="267" r:id="rId9"/>
    <p:sldId id="266" r:id="rId10"/>
    <p:sldId id="260" r:id="rId11"/>
    <p:sldId id="268" r:id="rId12"/>
    <p:sldId id="262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969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«ШКОЛА    МОЛОДОГО    УЧИТЕЛЯ»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Практикум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«Цели, задачи, типы урока. Методические требования к современному уроку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основных критериев современного урока в свете внедрения ФГОС второго поколения.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необходимости повышения уровня самообразования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546207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Обеспечение: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раздаточный материал для каждой группы, презентация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430747"/>
            <a:ext cx="80216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1.Повышение мотивации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молодых специалистов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 применение современных технологий  в учебном процессе.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2.Способствовать повышению эффективности взаимодействия учителя и учащихся в учебно-воспитательном процессе.</a:t>
            </a:r>
          </a:p>
          <a:p>
            <a:pPr lvl="0" algn="just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3.Создать условия для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активного профессионального взаимодействия педагогов.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Методы обучения</a:t>
            </a:r>
            <a:endParaRPr lang="ru-RU" sz="32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124744"/>
          <a:ext cx="8964488" cy="643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2244"/>
                <a:gridCol w="4482244"/>
              </a:tblGrid>
              <a:tr h="375816">
                <a:tc>
                  <a:txBody>
                    <a:bodyPr/>
                    <a:lstStyle/>
                    <a:p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Репродуктивные</a:t>
                      </a:r>
                    </a:p>
                    <a:p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Объяснительно – иллюстративные</a:t>
                      </a:r>
                    </a:p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Частично – поисковые </a:t>
                      </a:r>
                    </a:p>
                    <a:p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Проблемные </a:t>
                      </a:r>
                    </a:p>
                    <a:p>
                      <a:endParaRPr lang="ru-RU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dirty="0" err="1" smtClean="0">
                          <a:solidFill>
                            <a:schemeClr val="tx1"/>
                          </a:solidFill>
                        </a:rPr>
                        <a:t>Исследовательс-кие</a:t>
                      </a:r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Эвристические </a:t>
                      </a:r>
                    </a:p>
                    <a:p>
                      <a:endParaRPr lang="ru-RU" sz="44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4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4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Ранжируйте методы обучения по возрастанию степени самостоятельности обучающихся; определите виды деятельности учителя и обучающихся на уроке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(раздаточный материал)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558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65" name="Rectangle 49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Классификация методов обучения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возрастанию степени самостоятельности учащихся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(И.Я.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Лернер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М.Н.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Скаткин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73" name="Rectangle 57"/>
          <p:cNvSpPr>
            <a:spLocks noChangeArrowheads="1"/>
          </p:cNvSpPr>
          <p:nvPr/>
        </p:nvSpPr>
        <p:spPr bwMode="auto">
          <a:xfrm>
            <a:off x="899592" y="1412776"/>
            <a:ext cx="7772400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smtClean="0">
                <a:latin typeface="Arial" pitchFamily="34" charset="0"/>
                <a:cs typeface="Times New Roman" pitchFamily="18" charset="0"/>
              </a:rPr>
              <a:t>исследовательский</a:t>
            </a:r>
            <a:endParaRPr lang="ru-RU" sz="20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71" name="Rectangle 55"/>
          <p:cNvSpPr>
            <a:spLocks noChangeArrowheads="1"/>
          </p:cNvSpPr>
          <p:nvPr/>
        </p:nvSpPr>
        <p:spPr bwMode="auto">
          <a:xfrm>
            <a:off x="827584" y="2924944"/>
            <a:ext cx="7772400" cy="4103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smtClean="0">
                <a:latin typeface="Arial" pitchFamily="34" charset="0"/>
                <a:cs typeface="Times New Roman" pitchFamily="18" charset="0"/>
              </a:rPr>
              <a:t>частично-поисковый</a:t>
            </a:r>
            <a:endParaRPr lang="ru-RU" sz="2000" dirty="0">
              <a:latin typeface="Arial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1600" dirty="0">
                <a:latin typeface="Arial" pitchFamily="34" charset="0"/>
                <a:cs typeface="Times New Roman" pitchFamily="18" charset="0"/>
              </a:rPr>
              <a:t> </a:t>
            </a:r>
          </a:p>
          <a:p>
            <a:pPr eaLnBrk="0" hangingPunct="0"/>
            <a:endParaRPr lang="ru-RU" sz="1600" dirty="0">
              <a:latin typeface="Arial" pitchFamily="34" charset="0"/>
            </a:endParaRP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827584" y="3933056"/>
            <a:ext cx="7772400" cy="4320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>
                <a:latin typeface="Arial" pitchFamily="34" charset="0"/>
                <a:cs typeface="Times New Roman" pitchFamily="18" charset="0"/>
              </a:rPr>
              <a:t>проблемное изложение</a:t>
            </a:r>
            <a:endParaRPr lang="ru-RU" sz="2000" dirty="0">
              <a:latin typeface="Arial" pitchFamily="34" charset="0"/>
              <a:cs typeface="Times New Roman" pitchFamily="18" charset="0"/>
            </a:endParaRPr>
          </a:p>
          <a:p>
            <a:pPr eaLnBrk="0" hangingPunct="0"/>
            <a:endParaRPr lang="ru-RU" sz="1600" dirty="0">
              <a:latin typeface="Arial" pitchFamily="34" charset="0"/>
            </a:endParaRP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899592" y="4869160"/>
            <a:ext cx="7772400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smtClean="0">
                <a:latin typeface="Arial" pitchFamily="34" charset="0"/>
                <a:cs typeface="Times New Roman" pitchFamily="18" charset="0"/>
              </a:rPr>
              <a:t>репродуктивный</a:t>
            </a:r>
            <a:endParaRPr lang="ru-RU" sz="20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74" name="Rectangle 58"/>
          <p:cNvSpPr>
            <a:spLocks noChangeArrowheads="1"/>
          </p:cNvSpPr>
          <p:nvPr/>
        </p:nvSpPr>
        <p:spPr bwMode="auto">
          <a:xfrm>
            <a:off x="899592" y="5877272"/>
            <a:ext cx="7848600" cy="4544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 smtClean="0">
                <a:latin typeface="Arial" pitchFamily="34" charset="0"/>
                <a:cs typeface="Times New Roman" pitchFamily="18" charset="0"/>
              </a:rPr>
              <a:t>объяснительно-иллюстративный (информационный)</a:t>
            </a:r>
            <a:endParaRPr lang="ru-RU" sz="2000" dirty="0" smtClean="0">
              <a:latin typeface="Arial" pitchFamily="34" charset="0"/>
              <a:cs typeface="Times New Roman" pitchFamily="18" charset="0"/>
            </a:endParaRPr>
          </a:p>
          <a:p>
            <a:pPr eaLnBrk="0" hangingPunct="0"/>
            <a:endParaRPr lang="ru-RU" dirty="0">
              <a:latin typeface="Arial" pitchFamily="34" charset="0"/>
            </a:endParaRPr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 flipV="1">
            <a:off x="4724400" y="4572000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66" name="Line 50"/>
          <p:cNvSpPr>
            <a:spLocks noChangeShapeType="1"/>
          </p:cNvSpPr>
          <p:nvPr/>
        </p:nvSpPr>
        <p:spPr bwMode="auto">
          <a:xfrm flipV="1">
            <a:off x="4724400" y="3429000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 flipV="1">
            <a:off x="4724400" y="2362200"/>
            <a:ext cx="0" cy="1841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 flipV="1">
            <a:off x="4724400" y="5410200"/>
            <a:ext cx="0" cy="1825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4" y="2060848"/>
          <a:ext cx="7776864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Times New Roman" pitchFamily="18" charset="0"/>
                        </a:rPr>
                        <a:t>эвристический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65" grpId="0" autoUpdateAnimBg="0"/>
      <p:bldP spid="34873" grpId="0" animBg="1" autoUpdateAnimBg="0"/>
      <p:bldP spid="34871" grpId="0" animBg="1" autoUpdateAnimBg="0"/>
      <p:bldP spid="34870" grpId="0" animBg="1" autoUpdateAnimBg="0"/>
      <p:bldP spid="34869" grpId="0" animBg="1" autoUpdateAnimBg="0"/>
      <p:bldP spid="34874" grpId="0" animBg="1" autoUpdateAnimBg="0"/>
      <p:bldP spid="34868" grpId="0" animBg="1"/>
      <p:bldP spid="34866" grpId="0" animBg="1"/>
      <p:bldP spid="34881" grpId="0" animBg="1"/>
      <p:bldP spid="3488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Тип урока определяет формирование того или иного учебного действия в структуре учебной деятельности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1. Урок введения новых знаний.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2. Урок комплексного применения знаний и умений (урок закрепления).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3. Урок актуализации знаний и умений (урок повторения).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4. Урок систематизации и обобщения знаний и умений.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5. Урок контроля знаний и умений.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6.Урок коррекции знаний, умений  и навыков. (работа над ошибками).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7. Комбинированный урок.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08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96752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Рассмотрите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особенности структуры урока введения нового знания на основе технологии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деятельностного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подхода.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раздаточный материал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Отметьте,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что нового вы заметили в предложенных уроках как в содержании, так и в оформлении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Обсудите в группах.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Задание 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39989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Можно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долго спорить о том, каким должен быть урок .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Неоспоримо одно: он должен быть одушевленным личностью учителя.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462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92696"/>
            <a:ext cx="893038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ru-RU" sz="2800" b="1" dirty="0" smtClean="0"/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«Урок – это зеркало общей и педагогической культуры 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учителя, мерило его интеллектуального богатства, 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показатель его кругозора, эрудиции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В.А. Сухомлинский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Задание 1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Сравните образовательные стандарты,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традиционный урок и урок, соответствующий стандартам нового поколения.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49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" y="188640"/>
          <a:ext cx="9143998" cy="6669361"/>
        </p:xfrm>
        <a:graphic>
          <a:graphicData uri="http://schemas.openxmlformats.org/drawingml/2006/table">
            <a:tbl>
              <a:tblPr/>
              <a:tblGrid>
                <a:gridCol w="3047733"/>
                <a:gridCol w="3047733"/>
                <a:gridCol w="3048532"/>
              </a:tblGrid>
              <a:tr h="397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Стандарты 1 поколения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Признаки сравнения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Стандарты 2 поколения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1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Усвоение ЗУН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Цели обучения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Формирование УУД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Создание индивидуальных образовательных программ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Содержание образования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Включение в контекст обучения решение жизненных задач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Основная - фронтальная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Формы обучения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Учебное сотрудничество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2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Решите, спишите, сравните, найдите, выпишите, выполните и т.д.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Задания для обучающихся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Проанализируйте, докажите (объясните), сравните, выразите символом, создайте схему или модель, продолжите, обобщите (сделайте вывод), выберите решение или способ решения, исследуйте, оцените, измените, придумайте и т.д.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Предметные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Результаты обучения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Предметные, </a:t>
                      </a:r>
                      <a:r>
                        <a:rPr lang="ru-RU" sz="1800" dirty="0" err="1">
                          <a:latin typeface="Times New Roman"/>
                          <a:ea typeface="Calibri"/>
                          <a:cs typeface="Times New Roman"/>
                        </a:rPr>
                        <a:t>метапредметные</a:t>
                      </a: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 и личностные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0899" marR="4089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6084168" y="620688"/>
            <a:ext cx="305983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084168" y="1484784"/>
            <a:ext cx="3059832" cy="1152128"/>
          </a:xfrm>
          <a:prstGeom prst="roundRect">
            <a:avLst>
              <a:gd name="adj" fmla="val 68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84168" y="2708920"/>
            <a:ext cx="305983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84168" y="3501008"/>
            <a:ext cx="3059832" cy="23762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84168" y="5949280"/>
            <a:ext cx="3059832" cy="9087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4208"/>
          <a:ext cx="8712968" cy="6940296"/>
        </p:xfrm>
        <a:graphic>
          <a:graphicData uri="http://schemas.openxmlformats.org/drawingml/2006/table">
            <a:tbl>
              <a:tblPr/>
              <a:tblGrid>
                <a:gridCol w="1955005"/>
                <a:gridCol w="3362070"/>
                <a:gridCol w="3395893"/>
              </a:tblGrid>
              <a:tr h="432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уроку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Традиционный урок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Урок современного типа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32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Тема урока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Учитель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сообщает обучающимся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Формулируют обучающиеся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Цели и задачи урока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Учитель формулирует и сообщает обучающимся, чему должны научиться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Формулируют обучающиеся, определив границы знания и незнания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Планирование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Учитель сообщает обучающимся, какую работу они должны выполнить, чтобы достичь цели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Планирование обучающимися способов достижения намеченной цели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0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Проектная деятельность обучающихся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Под руководством учителя обучающиеся выполняют ряд практических задач (чаще применяется фронтальная форма организации деятельности)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Обучающиеся осуществляют учебные действия по намеченному плану (групповая и индивидуальная формы работы)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69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Осуществление контроля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Осуществляет учитель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Осуществляют обучающиеся (самоконтроль, взаимоконтроль)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267744" y="620688"/>
            <a:ext cx="331236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620688"/>
            <a:ext cx="331236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1268760"/>
            <a:ext cx="3312368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80112" y="1268760"/>
            <a:ext cx="3312368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2348880"/>
            <a:ext cx="3312368" cy="13681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80112" y="2348880"/>
            <a:ext cx="3312368" cy="13681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3717032"/>
            <a:ext cx="3312368" cy="20882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80112" y="3717032"/>
            <a:ext cx="3384376" cy="20882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67744" y="5777880"/>
            <a:ext cx="3312368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580112" y="5777880"/>
            <a:ext cx="3312368" cy="10801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051720"/>
                <a:gridCol w="3528392"/>
                <a:gridCol w="3563888"/>
              </a:tblGrid>
              <a:tr h="660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Требования к уроку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Традиционный урок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Урок современного типа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81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Осуществление коррекции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Осуществляет учитель в ходе выполнения и по итогам выполненной работы обучающимися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Обучающиеся формулируют затруднения и осуществляют коррекцию самостоятельно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Оценивание обучающихся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Учитель оценивает обучающихся за работу на уроке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Обучающиеся дают оценку деятельности по её результатам (</a:t>
                      </a: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самооценивание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оценивание результатов деятельности одноклассников)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3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 урока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Учитель выясняет у обучающихся, что они запомнили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Проводится рефлексия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Домашнее задание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Объявляет и комментирует учитель (чаще- задание без выбора)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Обучающиеся могут выбрать задание из предложенных учителем с учётом индивидуальных возможностей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503" marR="3950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2051720" y="692696"/>
            <a:ext cx="3528392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15608" y="692696"/>
            <a:ext cx="3528392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051720" y="2060848"/>
            <a:ext cx="3528392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15608" y="2060848"/>
            <a:ext cx="3528392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51720" y="3861048"/>
            <a:ext cx="3520008" cy="12157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23992" y="3861048"/>
            <a:ext cx="3520008" cy="12157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1720" y="4985792"/>
            <a:ext cx="3528392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615608" y="4985792"/>
            <a:ext cx="3528392" cy="18722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Цели урока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(ориентированные на развитие личности ребёнка)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1441321"/>
            <a:ext cx="73802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актуализировать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личностный смысл учащихся к изучению темы;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873369"/>
            <a:ext cx="8174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содействовать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осознанию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учащимися  ценности  изучаемого предмета;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2420888"/>
            <a:ext cx="780405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содержательные и организационные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для развития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школьников умений анализировать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познавательный объект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(текст, определение понятия, задачу и др.);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731966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3429000"/>
            <a:ext cx="805714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развитие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школьников умения ставить цель и планировать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свою деятельность;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174922"/>
            <a:ext cx="8492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развитие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школьников монологической и диалогической речи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560804"/>
            <a:ext cx="847571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организовать деятельность школьников по самостоятельному применению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разнообразных ситуациях;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229200"/>
            <a:ext cx="88924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организовать деятельность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 по коррекции знаний и способов действий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5229200"/>
            <a:ext cx="8964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ru-RU" sz="2000" u="sng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содействовать развитию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школьников умений выделять главное в познавательном объекте (определении понятия, правиле, задаче, законе и др.);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4345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Результатами освоения основной образовательной программы являются: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Предметные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результаты -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освоенный опыт специфической для данной предметной области деятельности по получению нового знания, его преобразованию и применению, система основополагающих элементов научного знания, лежащая в основе научной картины мира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результаты -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освоенные универсальные учебные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действия,обеспечивающие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овладение ключевыми компетенциями, составляющими основу умения учиться, 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понятия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Личностные результаты -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готовность и способность обучающихся к саморазвитию,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мотивации к обучению и познанию, ценностные установки обучающихся, социальные компетенции, личностные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3045135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 в группах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Сформулируйте результаты освоения образовательной программы для разных этапов урока, с учётом целей, ориентированных на развитие личности ребёнка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(раздаточный материал)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72743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524</Words>
  <Application>Microsoft Office PowerPoint</Application>
  <PresentationFormat>Экран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Задание 1  Сравните образовательные стандарты, традиционный урок и урок, соответствующий стандартам нового поколения. </vt:lpstr>
      <vt:lpstr>Презентация PowerPoint</vt:lpstr>
      <vt:lpstr>Презентация PowerPoint</vt:lpstr>
      <vt:lpstr>Презентация PowerPoint</vt:lpstr>
      <vt:lpstr>Цели урока  (ориентированные на развитие личности ребёнка)</vt:lpstr>
      <vt:lpstr>Презентация PowerPoint</vt:lpstr>
      <vt:lpstr>Задание 2 Работа в группах  Сформулируйте результаты освоения образовательной программы для разных этапов урока, с учётом целей, ориентированных на развитие личности ребёнка (раздаточный материал) </vt:lpstr>
      <vt:lpstr>Методы обучения</vt:lpstr>
      <vt:lpstr>Задание 3  Ранжируйте методы обучения по возрастанию степени самостоятельности обучающихся; определите виды деятельности учителя и обучающихся на уроке    (раздаточный материал) </vt:lpstr>
      <vt:lpstr>Классификация методов обучения  по возрастанию степени самостоятельности учащихся  (И.Я. Лернер, М.Н. Скаткин)</vt:lpstr>
      <vt:lpstr>Тип урока определяет формирование того или иного учебного действия в структуре учебной деятельности.  1. Урок введения новых знаний. 2. Урок комплексного применения знаний и умений (урок закрепления). 3. Урок актуализации знаний и умений (урок повторения). 4. Урок систематизации и обобщения знаний и умений. 5. Урок контроля знаний и умений. 6.Урок коррекции знаний, умений  и навыков. (работа над ошибками). 7. Комбинированный урок. </vt:lpstr>
      <vt:lpstr>Задание 3</vt:lpstr>
      <vt:lpstr>       Можно долго спорить о том, каким должен быть урок .   Неоспоримо одно: он должен быть одушевленным личностью учителя.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Notebook</dc:creator>
  <cp:lastModifiedBy>учитель</cp:lastModifiedBy>
  <cp:revision>15</cp:revision>
  <dcterms:created xsi:type="dcterms:W3CDTF">2014-12-03T18:03:36Z</dcterms:created>
  <dcterms:modified xsi:type="dcterms:W3CDTF">2014-12-04T14:28:09Z</dcterms:modified>
</cp:coreProperties>
</file>